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mov" ContentType="video/unknown"/>
  <Default Extension="tif" ContentType="image/t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3004800" cy="9753600"/>
  <p:notesSz cx="6858000" cy="9144000"/>
  <p:defaultTextStyle>
    <a:lvl1pPr algn="ctr" defTabSz="584200">
      <a:defRPr sz="3200" i="1">
        <a:solidFill>
          <a:srgbClr val="5E524C"/>
        </a:solidFill>
        <a:effectLst>
          <a:outerShdw blurRad="25400" dist="25400" dir="5520000" rotWithShape="0">
            <a:srgbClr val="FFFFFF">
              <a:alpha val="71999"/>
            </a:srgbClr>
          </a:outerShdw>
        </a:effectLst>
        <a:latin typeface="Avenir Next Medium"/>
        <a:ea typeface="Avenir Next Medium"/>
        <a:cs typeface="Avenir Next Medium"/>
        <a:sym typeface="Avenir Next Medium"/>
      </a:defRPr>
    </a:lvl1pPr>
    <a:lvl2pPr indent="228600" algn="ctr" defTabSz="584200">
      <a:defRPr sz="3200" i="1">
        <a:solidFill>
          <a:srgbClr val="5E524C"/>
        </a:solidFill>
        <a:effectLst>
          <a:outerShdw blurRad="25400" dist="25400" dir="5520000" rotWithShape="0">
            <a:srgbClr val="FFFFFF">
              <a:alpha val="71999"/>
            </a:srgbClr>
          </a:outerShdw>
        </a:effectLst>
        <a:latin typeface="Avenir Next Medium"/>
        <a:ea typeface="Avenir Next Medium"/>
        <a:cs typeface="Avenir Next Medium"/>
        <a:sym typeface="Avenir Next Medium"/>
      </a:defRPr>
    </a:lvl2pPr>
    <a:lvl3pPr indent="457200" algn="ctr" defTabSz="584200">
      <a:defRPr sz="3200" i="1">
        <a:solidFill>
          <a:srgbClr val="5E524C"/>
        </a:solidFill>
        <a:effectLst>
          <a:outerShdw blurRad="25400" dist="25400" dir="5520000" rotWithShape="0">
            <a:srgbClr val="FFFFFF">
              <a:alpha val="71999"/>
            </a:srgbClr>
          </a:outerShdw>
        </a:effectLst>
        <a:latin typeface="Avenir Next Medium"/>
        <a:ea typeface="Avenir Next Medium"/>
        <a:cs typeface="Avenir Next Medium"/>
        <a:sym typeface="Avenir Next Medium"/>
      </a:defRPr>
    </a:lvl3pPr>
    <a:lvl4pPr indent="685800" algn="ctr" defTabSz="584200">
      <a:defRPr sz="3200" i="1">
        <a:solidFill>
          <a:srgbClr val="5E524C"/>
        </a:solidFill>
        <a:effectLst>
          <a:outerShdw blurRad="25400" dist="25400" dir="5520000" rotWithShape="0">
            <a:srgbClr val="FFFFFF">
              <a:alpha val="71999"/>
            </a:srgbClr>
          </a:outerShdw>
        </a:effectLst>
        <a:latin typeface="Avenir Next Medium"/>
        <a:ea typeface="Avenir Next Medium"/>
        <a:cs typeface="Avenir Next Medium"/>
        <a:sym typeface="Avenir Next Medium"/>
      </a:defRPr>
    </a:lvl4pPr>
    <a:lvl5pPr indent="914400" algn="ctr" defTabSz="584200">
      <a:defRPr sz="3200" i="1">
        <a:solidFill>
          <a:srgbClr val="5E524C"/>
        </a:solidFill>
        <a:effectLst>
          <a:outerShdw blurRad="25400" dist="25400" dir="5520000" rotWithShape="0">
            <a:srgbClr val="FFFFFF">
              <a:alpha val="71999"/>
            </a:srgbClr>
          </a:outerShdw>
        </a:effectLst>
        <a:latin typeface="Avenir Next Medium"/>
        <a:ea typeface="Avenir Next Medium"/>
        <a:cs typeface="Avenir Next Medium"/>
        <a:sym typeface="Avenir Next Medium"/>
      </a:defRPr>
    </a:lvl5pPr>
    <a:lvl6pPr indent="1143000" algn="ctr" defTabSz="584200">
      <a:defRPr sz="3200" i="1">
        <a:solidFill>
          <a:srgbClr val="5E524C"/>
        </a:solidFill>
        <a:effectLst>
          <a:outerShdw blurRad="25400" dist="25400" dir="5520000" rotWithShape="0">
            <a:srgbClr val="FFFFFF">
              <a:alpha val="71999"/>
            </a:srgbClr>
          </a:outerShdw>
        </a:effectLst>
        <a:latin typeface="Avenir Next Medium"/>
        <a:ea typeface="Avenir Next Medium"/>
        <a:cs typeface="Avenir Next Medium"/>
        <a:sym typeface="Avenir Next Medium"/>
      </a:defRPr>
    </a:lvl6pPr>
    <a:lvl7pPr indent="1371600" algn="ctr" defTabSz="584200">
      <a:defRPr sz="3200" i="1">
        <a:solidFill>
          <a:srgbClr val="5E524C"/>
        </a:solidFill>
        <a:effectLst>
          <a:outerShdw blurRad="25400" dist="25400" dir="5520000" rotWithShape="0">
            <a:srgbClr val="FFFFFF">
              <a:alpha val="71999"/>
            </a:srgbClr>
          </a:outerShdw>
        </a:effectLst>
        <a:latin typeface="Avenir Next Medium"/>
        <a:ea typeface="Avenir Next Medium"/>
        <a:cs typeface="Avenir Next Medium"/>
        <a:sym typeface="Avenir Next Medium"/>
      </a:defRPr>
    </a:lvl7pPr>
    <a:lvl8pPr indent="1600200" algn="ctr" defTabSz="584200">
      <a:defRPr sz="3200" i="1">
        <a:solidFill>
          <a:srgbClr val="5E524C"/>
        </a:solidFill>
        <a:effectLst>
          <a:outerShdw blurRad="25400" dist="25400" dir="5520000" rotWithShape="0">
            <a:srgbClr val="FFFFFF">
              <a:alpha val="71999"/>
            </a:srgbClr>
          </a:outerShdw>
        </a:effectLst>
        <a:latin typeface="Avenir Next Medium"/>
        <a:ea typeface="Avenir Next Medium"/>
        <a:cs typeface="Avenir Next Medium"/>
        <a:sym typeface="Avenir Next Medium"/>
      </a:defRPr>
    </a:lvl8pPr>
    <a:lvl9pPr indent="1828800" algn="ctr" defTabSz="584200">
      <a:defRPr sz="3200" i="1">
        <a:solidFill>
          <a:srgbClr val="5E524C"/>
        </a:solidFill>
        <a:effectLst>
          <a:outerShdw blurRad="25400" dist="25400" dir="5520000" rotWithShape="0">
            <a:srgbClr val="FFFFFF">
              <a:alpha val="71999"/>
            </a:srgbClr>
          </a:outerShdw>
        </a:effectLst>
        <a:latin typeface="Avenir Next Medium"/>
        <a:ea typeface="Avenir Next Medium"/>
        <a:cs typeface="Avenir Next Medium"/>
        <a:sym typeface="Avenir Next Medium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n" i="off">
        <a:font>
          <a:latin typeface="Avenir Next Demi Bold"/>
          <a:ea typeface="Avenir Next Demi Bold"/>
          <a:cs typeface="Avenir Next Demi Bold"/>
        </a:font>
        <a:srgbClr val="2A2927"/>
      </a:tcTxStyle>
      <a:tcStyle>
        <a:tcBdr>
          <a:left>
            <a:ln w="12700" cap="flat">
              <a:solidFill>
                <a:srgbClr val="514F48">
                  <a:alpha val="80000"/>
                </a:srgbClr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14F48">
                  <a:alpha val="80000"/>
                </a:srgbClr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14F48">
                  <a:alpha val="80000"/>
                </a:srgbClr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14F48">
                  <a:alpha val="80000"/>
                </a:srgbClr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14F48">
                  <a:alpha val="80000"/>
                </a:srgbClr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14F48">
                  <a:alpha val="80000"/>
                </a:srgbClr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2D1C3">
              <a:alpha val="25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solidFill>
                <a:srgbClr val="514F48">
                  <a:alpha val="8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514F48">
                  <a:alpha val="8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514F48">
                  <a:alpha val="8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514F48">
                  <a:alpha val="8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514F48">
                  <a:alpha val="8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514F48">
                  <a:alpha val="80000"/>
                </a:srgbClr>
              </a:solidFill>
              <a:prstDash val="solid"/>
              <a:miter lim="400000"/>
            </a:ln>
          </a:insideV>
        </a:tcBdr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solidFill>
                <a:srgbClr val="514F48">
                  <a:alpha val="8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514F48">
                  <a:alpha val="8000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514F48">
                  <a:alpha val="8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514F48">
                  <a:alpha val="8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514F48">
                  <a:alpha val="8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514F48">
                  <a:alpha val="80000"/>
                </a:srgbClr>
              </a:solidFill>
              <a:prstDash val="solid"/>
              <a:miter lim="400000"/>
            </a:ln>
          </a:insideV>
        </a:tcBdr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solidFill>
                <a:srgbClr val="514F48">
                  <a:alpha val="8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514F48">
                  <a:alpha val="8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514F48">
                  <a:alpha val="8000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514F48">
                  <a:alpha val="8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514F48">
                  <a:alpha val="8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514F48">
                  <a:alpha val="80000"/>
                </a:srgbClr>
              </a:solidFill>
              <a:prstDash val="solid"/>
              <a:miter lim="400000"/>
            </a:ln>
          </a:insideV>
        </a:tcBdr>
      </a:tcStyle>
    </a:firstRow>
  </a:tblStyle>
  <a:tblStyle styleId="{C7B018BB-80A7-4F77-B60F-C8B233D01FF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2A2927"/>
      </a:tcTxStyle>
      <a:tcStyle>
        <a:tcBdr>
          <a:left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insideV>
        </a:tcBdr>
      </a:tcStyle>
    </a:wholeTbl>
    <a:band2H>
      <a:tcTxStyle/>
      <a:tcStyle>
        <a:tcBdr/>
        <a:fill>
          <a:blipFill rotWithShape="1">
            <a:blip xmlns:r="http://schemas.openxmlformats.org/officeDocument/2006/relationships" r:embed="rId1"/>
            <a:srcRect/>
            <a:tile tx="0" ty="0" sx="100000" sy="100000" flip="none" algn="tl"/>
          </a:blip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2A2927"/>
      </a:tcTxStyle>
      <a:tcStyle>
        <a:tcBdr>
          <a:left>
            <a:ln w="254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insideV>
        </a:tcBdr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2A2927"/>
      </a:tcTxStyle>
      <a:tcStyle>
        <a:tcBdr>
          <a:left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insideV>
        </a:tcBdr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2A2927"/>
      </a:tcTxStyle>
      <a:tcStyle>
        <a:tcBdr>
          <a:left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insideV>
        </a:tcBdr>
      </a:tcStyle>
    </a:firstRow>
  </a:tblStyle>
  <a:tblStyle styleId="{EEE7283C-3CF3-47DC-8721-378D4A62B22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2A2927"/>
      </a:tcTxStyle>
      <a:tcStyle>
        <a:tcBdr>
          <a:left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2D1C3">
              <a:alpha val="25000"/>
            </a:srgbClr>
          </a:solidFill>
        </a:fill>
      </a:tcStyle>
    </a:band2H>
    <a:firstCol>
      <a:tcTxStyle b="off" i="off">
        <a:font>
          <a:latin typeface="Avenir Next Medium"/>
          <a:ea typeface="Avenir Next Medium"/>
          <a:cs typeface="Avenir Next Medium"/>
        </a:font>
        <a:srgbClr val="2A2927"/>
      </a:tcTxStyle>
      <a:tcStyle>
        <a:tcBdr>
          <a:left>
            <a:ln w="254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insideV>
        </a:tcBdr>
      </a:tcStyle>
    </a:firstCol>
    <a:lastRow>
      <a:tcTxStyle b="off" i="off">
        <a:font>
          <a:latin typeface="Avenir Next Medium"/>
          <a:ea typeface="Avenir Next Medium"/>
          <a:cs typeface="Avenir Next Medium"/>
        </a:font>
        <a:srgbClr val="2A2927"/>
      </a:tcTxStyle>
      <a:tcStyle>
        <a:tcBdr>
          <a:left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insideV>
        </a:tcBdr>
      </a:tcStyle>
    </a:lastRow>
    <a:firstRow>
      <a:tcTxStyle b="off" i="off">
        <a:font>
          <a:latin typeface="Avenir Next Medium"/>
          <a:ea typeface="Avenir Next Medium"/>
          <a:cs typeface="Avenir Next Medium"/>
        </a:font>
        <a:srgbClr val="2A2927"/>
      </a:tcTxStyle>
      <a:tcStyle>
        <a:tcBdr>
          <a:left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insideV>
        </a:tcBdr>
      </a:tcStyle>
    </a:firstRow>
  </a:tblStyle>
  <a:tblStyle styleId="{CF821DB8-F4EB-4A41-A1BA-3FCAFE7338EE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2A292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000000">
                  <a:alpha val="7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000000">
                  <a:alpha val="7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>
                  <a:alpha val="7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2D1C3">
              <a:alpha val="25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solidFill>
                <a:srgbClr val="000000">
                  <a:alpha val="7000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000000">
                  <a:alpha val="7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000000">
                  <a:alpha val="7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000000">
                  <a:alpha val="7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>
                  <a:alpha val="7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>
                  <a:alpha val="7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000000">
                  <a:alpha val="7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>
                  <a:alpha val="7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000000">
                  <a:alpha val="7000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000000">
                  <a:alpha val="7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>
                  <a:alpha val="7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</a:tcStyle>
    </a:firstRow>
  </a:tblStyle>
  <a:tblStyle styleId="{33BA23B1-9221-436E-865A-0063620EA4FD}" styleName="">
    <a:tblBg/>
    <a:wholeTbl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solidFill>
                <a:srgbClr val="F8F8F6">
                  <a:alpha val="80000"/>
                </a:srgbClr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F8F8F6">
                  <a:alpha val="80000"/>
                </a:srgbClr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F8F8F6">
                  <a:alpha val="80000"/>
                </a:srgbClr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F8F8F6">
                  <a:alpha val="80000"/>
                </a:srgbClr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F8F8F6">
                  <a:alpha val="80000"/>
                </a:srgbClr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F8F8F6">
                  <a:alpha val="80000"/>
                </a:srgbClr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67665E">
              <a:alpha val="30000"/>
            </a:srgbClr>
          </a:solidFill>
        </a:fill>
      </a:tcStyle>
    </a:wholeTbl>
    <a:band2H>
      <a:tcTxStyle/>
      <a:tcStyle>
        <a:tcBdr/>
        <a:fill>
          <a:solidFill>
            <a:srgbClr val="67665E">
              <a:alpha val="40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25400" cap="flat">
              <a:solidFill>
                <a:srgbClr val="F8F8F6">
                  <a:alpha val="8000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F8F8F6">
                  <a:alpha val="8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8F8F6">
                  <a:alpha val="3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8F8F6">
                  <a:alpha val="3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8F8F6">
                  <a:alpha val="3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8F8F6">
                  <a:alpha val="30000"/>
                </a:srgbClr>
              </a:solidFill>
              <a:prstDash val="solid"/>
              <a:miter lim="400000"/>
            </a:ln>
          </a:insideV>
        </a:tcBdr>
        <a:fill>
          <a:solidFill>
            <a:srgbClr val="67665E">
              <a:alpha val="50000"/>
            </a:srgbClr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solidFill>
                <a:srgbClr val="F8F8F6">
                  <a:alpha val="3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8F8F6">
                  <a:alpha val="3000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F8F8F6">
                  <a:alpha val="8000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F8F8F6">
                  <a:alpha val="8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8F8F6">
                  <a:alpha val="3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8F8F6">
                  <a:alpha val="30000"/>
                </a:srgbClr>
              </a:solidFill>
              <a:prstDash val="solid"/>
              <a:miter lim="400000"/>
            </a:ln>
          </a:insideV>
        </a:tcBdr>
        <a:fill>
          <a:solidFill>
            <a:srgbClr val="53534A">
              <a:alpha val="60000"/>
            </a:srgbClr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solidFill>
                <a:srgbClr val="F8F8F6">
                  <a:alpha val="3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8F8F6">
                  <a:alpha val="3000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F8F8F6">
                  <a:alpha val="8000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F8F8F6">
                  <a:alpha val="8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8F8F6">
                  <a:alpha val="3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8F8F6">
                  <a:alpha val="30000"/>
                </a:srgbClr>
              </a:solidFill>
              <a:prstDash val="solid"/>
              <a:miter lim="400000"/>
            </a:ln>
          </a:insideV>
        </a:tcBdr>
        <a:fill>
          <a:solidFill>
            <a:srgbClr val="53534A">
              <a:alpha val="60000"/>
            </a:srgbClr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2A292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4342F">
                  <a:alpha val="8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34342F">
                  <a:alpha val="8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34342F">
                  <a:alpha val="8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67665E">
              <a:alpha val="15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2A2927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34342F">
                  <a:alpha val="8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34342F">
                  <a:alpha val="8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34342F">
                  <a:alpha val="8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34342F">
                  <a:alpha val="8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2A292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34342F">
                  <a:alpha val="80000"/>
                </a:srgb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34342F">
                  <a:alpha val="8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2A292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34342F">
                  <a:alpha val="8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34342F">
                  <a:alpha val="8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57" d="100"/>
          <a:sy n="57" d="100"/>
        </p:scale>
        <p:origin x="-1856" y="-112"/>
      </p:cViewPr>
      <p:guideLst>
        <p:guide orient="horz" pos="3072"/>
        <p:guide pos="409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printerSettings" Target="printerSettings/printerSettings1.bin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_rels/tableStyles.xml.rels><?xml version="1.0" encoding="UTF-8" standalone="yes"?>
<Relationships xmlns="http://schemas.openxmlformats.org/package/2006/relationships"><Relationship Id="rId1" Type="http://schemas.openxmlformats.org/officeDocument/2006/relationships/image" Target="media/image2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32" name="Shape 3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2322403438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47" name="Shape 4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endParaRPr sz="2200"/>
          </a:p>
          <a:p>
            <a:pPr marL="271638" lvl="0" indent="-271638">
              <a:buSzPct val="75000"/>
              <a:buChar char="-"/>
              <a:defRPr sz="1800"/>
            </a:pPr>
            <a:r>
              <a:rPr sz="2200"/>
              <a:t>L transport important for mass accretion onto central obj</a:t>
            </a:r>
          </a:p>
          <a:p>
            <a:pPr marL="271638" lvl="0" indent="-271638">
              <a:buSzPct val="75000"/>
              <a:buChar char="-"/>
              <a:defRPr sz="1800"/>
            </a:pPr>
            <a:r>
              <a:rPr sz="2200"/>
              <a:t>Observational evidence : Jets, directly image HL tau ALMA</a:t>
            </a:r>
          </a:p>
          <a:p>
            <a:pPr marL="271638" lvl="0" indent="-271638">
              <a:buSzPct val="75000"/>
              <a:buChar char="-"/>
              <a:defRPr sz="1800"/>
            </a:pPr>
            <a:r>
              <a:rPr sz="2200"/>
              <a:t>Theory → code / numerical schemes development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115" name="Shape 11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271638" indent="-271638">
              <a:buSzPct val="75000"/>
              <a:buChar char="-"/>
            </a:lvl1pPr>
            <a:lvl2pPr marL="716138" indent="-271638">
              <a:buSzPct val="75000"/>
              <a:buChar char="-"/>
            </a:lvl2pPr>
          </a:lstStyle>
          <a:p>
            <a:pPr lvl="0">
              <a:defRPr sz="1800"/>
            </a:pPr>
            <a:r>
              <a:rPr sz="2200"/>
              <a:t>Tested Athena ++ robust for simulating these types of  instabilities in accretion discs</a:t>
            </a:r>
          </a:p>
          <a:p>
            <a:pPr lvl="1">
              <a:defRPr sz="1800"/>
            </a:pPr>
            <a:r>
              <a:rPr sz="2200"/>
              <a:t>enabled us to verified with previous results (analytical and numerical)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122" name="Shape 12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Backup Slides</a:t>
            </a:r>
          </a:p>
          <a:p>
            <a:pPr marL="271638" lvl="0" indent="-271638">
              <a:buSzPct val="75000"/>
              <a:buChar char="-"/>
              <a:defRPr sz="1800"/>
            </a:pPr>
            <a:r>
              <a:rPr sz="2200"/>
              <a:t>linear stability analysis analytical but non linear regime can only be studied with simulation</a:t>
            </a:r>
          </a:p>
          <a:p>
            <a:pPr marL="271638" lvl="0" indent="-271638">
              <a:buSzPct val="75000"/>
              <a:buChar char="-"/>
              <a:defRPr sz="1800"/>
            </a:pPr>
            <a:r>
              <a:rPr sz="2200"/>
              <a:t>Accretion disk at Eddington Luminosity</a:t>
            </a:r>
          </a:p>
          <a:p>
            <a:pPr marL="271638" lvl="0" indent="-271638">
              <a:buSzPct val="75000"/>
              <a:buChar char="-"/>
              <a:defRPr sz="1800"/>
            </a:pPr>
            <a:r>
              <a:rPr sz="2200"/>
              <a:t>Eddington Luminosity:  radiation ≈ gravitational pressure </a:t>
            </a:r>
          </a:p>
          <a:p>
            <a:pPr marL="271638" lvl="0" indent="-271638">
              <a:buSzPct val="75000"/>
              <a:buChar char="-"/>
              <a:defRPr sz="1800"/>
            </a:pPr>
            <a:r>
              <a:rPr sz="2200"/>
              <a:t>∵ radiation pressure at center ∴ disc →  roughly toroidal shape</a:t>
            </a:r>
          </a:p>
          <a:p>
            <a:pPr marL="271638" lvl="0" indent="-271638">
              <a:buSzPct val="75000"/>
              <a:buChar char="-"/>
              <a:defRPr sz="1800"/>
            </a:pPr>
            <a:r>
              <a:rPr sz="2200"/>
              <a:t>high internal temperature </a:t>
            </a:r>
          </a:p>
          <a:p>
            <a:pPr marL="716138" lvl="1" indent="-271638">
              <a:buSzPct val="75000"/>
              <a:buChar char="-"/>
              <a:defRPr sz="1800"/>
            </a:pPr>
            <a:r>
              <a:rPr sz="2200"/>
              <a:t>→ ∇ P gets large enough so that not just Fc=Fg</a:t>
            </a:r>
          </a:p>
          <a:p>
            <a:pPr marL="716138" lvl="1" indent="-271638">
              <a:buSzPct val="75000"/>
              <a:buChar char="-"/>
              <a:defRPr sz="1800"/>
            </a:pPr>
            <a:r>
              <a:rPr sz="2200"/>
              <a:t> → deviation from Keplarian → Constant angular momentum </a:t>
            </a:r>
          </a:p>
          <a:p>
            <a:pPr lvl="0">
              <a:defRPr sz="1800"/>
            </a:pPr>
            <a:r>
              <a:rPr sz="2200"/>
              <a:t>- β ≈ 400; Aphi = rho^2/ beta_0 → weak B(r,θ)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54" name="Shape 5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716138" lvl="1" indent="-271638">
              <a:buSzPct val="75000"/>
              <a:buChar char="-"/>
              <a:defRPr sz="1800"/>
            </a:pPr>
            <a:r>
              <a:rPr sz="2200"/>
              <a:t>pseudo-Newtonian Potential</a:t>
            </a:r>
          </a:p>
          <a:p>
            <a:pPr lvl="0">
              <a:defRPr sz="1800"/>
            </a:pPr>
            <a:r>
              <a:rPr sz="2200"/>
              <a:t>	-  Log gridding factor 1.03 → ambient condition</a:t>
            </a:r>
          </a:p>
          <a:p>
            <a:pPr lvl="0">
              <a:defRPr sz="1800"/>
            </a:pPr>
            <a:r>
              <a:rPr sz="2200"/>
              <a:t>		- Numerical →  suppress instability → High-Res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65" name="Shape 6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- PPI 1984 show tori unstable to non-axisymmetric global modes</a:t>
            </a:r>
          </a:p>
          <a:p>
            <a:pPr lvl="0">
              <a:defRPr sz="1800"/>
            </a:pPr>
            <a:r>
              <a:rPr sz="2200"/>
              <a:t>-Initial condition: hydrostatic EQM</a:t>
            </a:r>
          </a:p>
          <a:p>
            <a:pPr lvl="0">
              <a:defRPr sz="1800"/>
            </a:pPr>
            <a:r>
              <a:rPr sz="2200"/>
              <a:t>	- rotational velocity profile constant angular momentum </a:t>
            </a:r>
          </a:p>
          <a:p>
            <a:pPr marL="271638" lvl="0" indent="-271638">
              <a:buSzPct val="75000"/>
              <a:buChar char="-"/>
              <a:defRPr sz="1800"/>
            </a:pPr>
            <a:r>
              <a:rPr sz="2200"/>
              <a:t>global : not show up in local stability analysis (Rayleigh criterion)</a:t>
            </a:r>
          </a:p>
          <a:p>
            <a:pPr lvl="0">
              <a:defRPr sz="1800"/>
            </a:pPr>
            <a:r>
              <a:rPr sz="2200"/>
              <a:t>Academic Interest: exist analytical sol’n</a:t>
            </a:r>
          </a:p>
          <a:p>
            <a:pPr marL="1160638" lvl="2" indent="-271638">
              <a:buSzPct val="75000"/>
              <a:buChar char="-"/>
              <a:defRPr sz="1800"/>
            </a:pPr>
            <a:r>
              <a:rPr sz="2200"/>
              <a:t>perfect test cases verify with Athena ++ code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74" name="Shape 7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	- Perturbation: Eigenmode versus entropy in grid</a:t>
            </a:r>
          </a:p>
          <a:p>
            <a:pPr marL="716138" lvl="1" indent="-271638">
              <a:buSzPct val="75000"/>
              <a:buChar char="-"/>
              <a:defRPr sz="1800"/>
            </a:pPr>
            <a:r>
              <a:rPr sz="2200"/>
              <a:t>hydrostatic  EQM (just stay there)</a:t>
            </a:r>
          </a:p>
          <a:p>
            <a:pPr lvl="0">
              <a:defRPr sz="1800"/>
            </a:pPr>
            <a:r>
              <a:rPr sz="2200"/>
              <a:t>- Even though instability kicks in at &lt; 10 orbits, carry to nonlinear regime until the pressure maximum spiral into the innermost boundary  to track evolution of torus</a:t>
            </a:r>
          </a:p>
          <a:p>
            <a:pPr lvl="0">
              <a:defRPr sz="1800"/>
            </a:pPr>
            <a:r>
              <a:rPr sz="2200"/>
              <a:t>- Qualitatively, agree with isodensity contour Hawley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80" name="Shape 8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- Integrated mass , Fourier decomposition along phi direction</a:t>
            </a:r>
          </a:p>
          <a:p>
            <a:pPr marL="271638" lvl="0" indent="-271638">
              <a:buSzPct val="75000"/>
              <a:buChar char="-"/>
              <a:defRPr sz="1800"/>
            </a:pPr>
            <a:r>
              <a:rPr sz="2200"/>
              <a:t>dominant m=1 growth then mode coupling cause higher order mode to grow much faster</a:t>
            </a:r>
          </a:p>
          <a:p>
            <a:pPr marL="271638" lvl="0" indent="-271638">
              <a:buSzPct val="75000"/>
              <a:buChar char="-"/>
              <a:defRPr sz="1800"/>
            </a:pPr>
            <a:r>
              <a:rPr sz="2200"/>
              <a:t>Computed mode growth, Agree with analytical and numerical prediction (GGN (1985), Hawley)</a:t>
            </a:r>
          </a:p>
          <a:p>
            <a:pPr marL="271638" lvl="0" indent="-271638">
              <a:buSzPct val="75000"/>
              <a:buChar char="-"/>
              <a:defRPr sz="1800"/>
            </a:pPr>
            <a:r>
              <a:rPr sz="2200"/>
              <a:t>Before MRI, PPI was possible mechanism for generating turbulent viscosity for L transport. but no significant L trans.→  MRI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85" name="Shape 8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71638" lvl="0" indent="-271638">
              <a:buSzPct val="75000"/>
              <a:buChar char="-"/>
              <a:defRPr sz="1800"/>
            </a:pPr>
            <a:r>
              <a:rPr sz="2200"/>
              <a:t>local, MHD instability (Balbus Hawley 1991)              </a:t>
            </a:r>
          </a:p>
          <a:p>
            <a:pPr marL="271638" lvl="0" indent="-271638">
              <a:buSzPct val="75000"/>
              <a:buChar char="-"/>
              <a:defRPr sz="1800"/>
            </a:pPr>
            <a:r>
              <a:rPr sz="2200"/>
              <a:t>now widely accepted to be the mechanism of L transport in ionized accretion disc.</a:t>
            </a:r>
          </a:p>
          <a:p>
            <a:pPr marL="271638" lvl="0" indent="-271638">
              <a:buSzPct val="75000"/>
              <a:buChar char="-"/>
              <a:defRPr sz="1800"/>
            </a:pPr>
            <a:r>
              <a:rPr sz="2200"/>
              <a:t>initialized the same as PPI case, hydrostatic EQM rotating torus, </a:t>
            </a:r>
          </a:p>
          <a:p>
            <a:pPr marL="716138" lvl="1" indent="-271638">
              <a:buSzPct val="75000"/>
              <a:buChar char="-"/>
              <a:defRPr sz="1800"/>
            </a:pPr>
            <a:r>
              <a:rPr sz="2200"/>
              <a:t>now + subthermal,poloidal magnetic field (set up by defining a A-phi)</a:t>
            </a:r>
          </a:p>
          <a:p>
            <a:pPr marL="716138" lvl="1" indent="-271638">
              <a:buSzPct val="75000"/>
              <a:buChar char="-"/>
              <a:defRPr sz="1800"/>
            </a:pPr>
            <a:r>
              <a:rPr sz="2200"/>
              <a:t>we use the same velocity profile as the const angular momentum case, but not required for the instability to work (Keplerian V is okay)</a:t>
            </a:r>
          </a:p>
          <a:p>
            <a:pPr marL="271638" lvl="0" indent="-271638">
              <a:buSzPct val="75000"/>
              <a:buChar char="-"/>
              <a:defRPr sz="1800"/>
            </a:pPr>
            <a:r>
              <a:rPr sz="2200"/>
              <a:t>Maxwell and Reynold stress of the turbulent state transport angular momentum outward, so gass accretion inward</a:t>
            </a:r>
          </a:p>
          <a:p>
            <a:pPr marL="271638" lvl="0" indent="-271638">
              <a:buSzPct val="75000"/>
              <a:buChar char="-"/>
              <a:defRPr sz="1800"/>
            </a:pPr>
            <a:r>
              <a:rPr sz="2200"/>
              <a:t>although local instability, global simulation enable MRI to sample larger wavelength in r and phi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97" name="Shape 9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71638" lvl="0" indent="-271638">
              <a:buSzPct val="75000"/>
              <a:buChar char="-"/>
              <a:defRPr sz="1800"/>
            </a:pPr>
            <a:r>
              <a:rPr sz="2200"/>
              <a:t>MRI much faster, violent then PPI</a:t>
            </a:r>
          </a:p>
          <a:p>
            <a:pPr marL="271638" lvl="0" indent="-271638">
              <a:buSzPct val="75000"/>
              <a:buChar char="-"/>
              <a:defRPr sz="1800"/>
            </a:pPr>
            <a:r>
              <a:rPr sz="2200"/>
              <a:t>r,θ ,phi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102" name="Shape 1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71638" lvl="0" indent="-271638">
              <a:buSzPct val="75000"/>
              <a:buChar char="-"/>
              <a:defRPr sz="1800"/>
            </a:pPr>
            <a:r>
              <a:rPr sz="2200"/>
              <a:t>Since the MRI is dominated by higher-order modes, it is crucial that our grids resolve to scales smaller than these in order for to resolve the higher order modes.</a:t>
            </a:r>
          </a:p>
          <a:p>
            <a:pPr marL="271638" lvl="0" indent="-271638">
              <a:buSzPct val="75000"/>
              <a:buChar char="-"/>
              <a:defRPr sz="1800"/>
            </a:pPr>
            <a:r>
              <a:rPr sz="2200"/>
              <a:t>m=1 no longer dominant mode, other modes are comparable</a:t>
            </a:r>
          </a:p>
          <a:p>
            <a:pPr lvl="0">
              <a:defRPr sz="1800"/>
            </a:pPr>
            <a:r>
              <a:rPr sz="2200"/>
              <a:t>-  obtained growth rates </a:t>
            </a:r>
          </a:p>
          <a:p>
            <a:pPr lvl="0">
              <a:defRPr sz="1800"/>
            </a:pPr>
            <a:r>
              <a:rPr sz="2200"/>
              <a:t>		-agree with previous literature …etc</a:t>
            </a:r>
          </a:p>
          <a:p>
            <a:pPr lvl="0">
              <a:defRPr sz="1800"/>
            </a:pPr>
            <a:r>
              <a:rPr sz="2200"/>
              <a:t>- To resolve higher order modes in MRI we require much higher-res grid</a:t>
            </a:r>
          </a:p>
          <a:p>
            <a:pPr lvl="0">
              <a:defRPr sz="1800"/>
            </a:pPr>
            <a:r>
              <a:rPr sz="2200"/>
              <a:t>		→ 384x256x256 (768 cores→ ~15hrs) 27.4 orbits 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109" name="Shape 10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- momentum onto the inner radial boundary </a:t>
            </a:r>
          </a:p>
          <a:p>
            <a:pPr marL="271638" lvl="0" indent="-271638">
              <a:buSzPct val="75000"/>
              <a:buChar char="-"/>
              <a:defRPr sz="1800"/>
            </a:pPr>
            <a:r>
              <a:rPr sz="2200"/>
              <a:t>Since angular momentum is conserved in sys, mass accretion rate roughly indicate angular momentum transport </a:t>
            </a:r>
          </a:p>
          <a:p>
            <a:pPr marL="271638" lvl="0" indent="-271638">
              <a:buSzPct val="75000"/>
              <a:buChar char="-"/>
              <a:defRPr sz="1800"/>
            </a:pPr>
            <a:r>
              <a:rPr sz="2200"/>
              <a:t>MRI effective in outward angular momentum transport in disc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>
            <a:spLocks noGrp="1"/>
          </p:cNvSpPr>
          <p:nvPr>
            <p:ph type="title"/>
          </p:nvPr>
        </p:nvSpPr>
        <p:spPr>
          <a:xfrm>
            <a:off x="901700" y="3060700"/>
            <a:ext cx="11201400" cy="1714500"/>
          </a:xfrm>
          <a:prstGeom prst="rect">
            <a:avLst/>
          </a:prstGeom>
        </p:spPr>
        <p:txBody>
          <a:bodyPr anchor="b"/>
          <a:lstStyle/>
          <a:p>
            <a:pPr lvl="0">
              <a:defRPr sz="1800" b="0" cap="none" spc="0">
                <a:solidFill>
                  <a:srgbClr val="000000"/>
                </a:solidFill>
                <a:effectLst/>
              </a:defRPr>
            </a:pPr>
            <a:r>
              <a:rPr sz="4800" b="1" cap="all" spc="384">
                <a:solidFill>
                  <a:srgbClr val="4A4A4E"/>
                </a:solidFill>
                <a:effectLst>
                  <a:outerShdw blurRad="25400" dist="25400" dir="5520000" rotWithShape="0">
                    <a:srgbClr val="FFFFFF">
                      <a:alpha val="72000"/>
                    </a:srgbClr>
                  </a:outerShdw>
                </a:effectLst>
              </a:rPr>
              <a:t>Title Text</a:t>
            </a:r>
          </a:p>
        </p:txBody>
      </p:sp>
      <p:sp>
        <p:nvSpPr>
          <p:cNvPr id="7" name="Shape 7"/>
          <p:cNvSpPr>
            <a:spLocks noGrp="1"/>
          </p:cNvSpPr>
          <p:nvPr>
            <p:ph type="body" idx="1"/>
          </p:nvPr>
        </p:nvSpPr>
        <p:spPr>
          <a:xfrm>
            <a:off x="901700" y="4775200"/>
            <a:ext cx="11201400" cy="1536700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80000"/>
              </a:lnSpc>
              <a:spcBef>
                <a:spcPts val="0"/>
              </a:spcBef>
              <a:buSzTx/>
              <a:buNone/>
              <a:defRPr cap="all" spc="288">
                <a:solidFill>
                  <a:srgbClr val="3E3B39"/>
                </a:solidFill>
                <a:latin typeface="+mn-lt"/>
                <a:ea typeface="+mn-ea"/>
                <a:cs typeface="+mn-cs"/>
                <a:sym typeface="Avenir Next"/>
              </a:defRPr>
            </a:lvl1pPr>
            <a:lvl2pPr marL="0" indent="228600">
              <a:lnSpc>
                <a:spcPct val="80000"/>
              </a:lnSpc>
              <a:spcBef>
                <a:spcPts val="0"/>
              </a:spcBef>
              <a:buSzTx/>
              <a:buNone/>
              <a:defRPr cap="all" spc="288">
                <a:solidFill>
                  <a:srgbClr val="3E3B39"/>
                </a:solidFill>
                <a:latin typeface="+mn-lt"/>
                <a:ea typeface="+mn-ea"/>
                <a:cs typeface="+mn-cs"/>
                <a:sym typeface="Avenir Next"/>
              </a:defRPr>
            </a:lvl2pPr>
            <a:lvl3pPr marL="0" indent="457200">
              <a:lnSpc>
                <a:spcPct val="80000"/>
              </a:lnSpc>
              <a:spcBef>
                <a:spcPts val="0"/>
              </a:spcBef>
              <a:buSzTx/>
              <a:buNone/>
              <a:defRPr cap="all" spc="288">
                <a:solidFill>
                  <a:srgbClr val="3E3B39"/>
                </a:solidFill>
                <a:latin typeface="+mn-lt"/>
                <a:ea typeface="+mn-ea"/>
                <a:cs typeface="+mn-cs"/>
                <a:sym typeface="Avenir Next"/>
              </a:defRPr>
            </a:lvl3pPr>
            <a:lvl4pPr marL="0" indent="685800">
              <a:lnSpc>
                <a:spcPct val="80000"/>
              </a:lnSpc>
              <a:spcBef>
                <a:spcPts val="0"/>
              </a:spcBef>
              <a:buSzTx/>
              <a:buNone/>
              <a:defRPr cap="all" spc="288">
                <a:solidFill>
                  <a:srgbClr val="3E3B39"/>
                </a:solidFill>
                <a:latin typeface="+mn-lt"/>
                <a:ea typeface="+mn-ea"/>
                <a:cs typeface="+mn-cs"/>
                <a:sym typeface="Avenir Next"/>
              </a:defRPr>
            </a:lvl4pPr>
            <a:lvl5pPr marL="0" indent="914400">
              <a:lnSpc>
                <a:spcPct val="80000"/>
              </a:lnSpc>
              <a:spcBef>
                <a:spcPts val="0"/>
              </a:spcBef>
              <a:buSzTx/>
              <a:buNone/>
              <a:defRPr cap="all" spc="288">
                <a:solidFill>
                  <a:srgbClr val="3E3B39"/>
                </a:solidFill>
                <a:latin typeface="+mn-lt"/>
                <a:ea typeface="+mn-ea"/>
                <a:cs typeface="+mn-cs"/>
                <a:sym typeface="Avenir Next"/>
              </a:defRPr>
            </a:lvl5pPr>
          </a:lstStyle>
          <a:p>
            <a:pPr lvl="0">
              <a:defRPr sz="1800" cap="none" spc="0">
                <a:solidFill>
                  <a:srgbClr val="000000"/>
                </a:solidFill>
                <a:effectLst/>
              </a:defRPr>
            </a:pPr>
            <a:r>
              <a:rPr sz="3600" cap="all" spc="288">
                <a:solidFill>
                  <a:srgbClr val="3E3B39"/>
                </a:solidFill>
                <a:effectLst>
                  <a:outerShdw blurRad="25400" dist="25400" dir="5520000" rotWithShape="0">
                    <a:srgbClr val="FFFFFF">
                      <a:alpha val="71999"/>
                    </a:srgbClr>
                  </a:outerShdw>
                </a:effectLst>
              </a:rPr>
              <a:t>Body Level One</a:t>
            </a:r>
          </a:p>
          <a:p>
            <a:pPr lvl="1">
              <a:defRPr sz="1800" cap="none" spc="0">
                <a:solidFill>
                  <a:srgbClr val="000000"/>
                </a:solidFill>
                <a:effectLst/>
              </a:defRPr>
            </a:pPr>
            <a:r>
              <a:rPr sz="3600" cap="all" spc="288">
                <a:solidFill>
                  <a:srgbClr val="3E3B39"/>
                </a:solidFill>
                <a:effectLst>
                  <a:outerShdw blurRad="25400" dist="25400" dir="5520000" rotWithShape="0">
                    <a:srgbClr val="FFFFFF">
                      <a:alpha val="71999"/>
                    </a:srgbClr>
                  </a:outerShdw>
                </a:effectLst>
              </a:rPr>
              <a:t>Body Level Two</a:t>
            </a:r>
          </a:p>
          <a:p>
            <a:pPr lvl="2">
              <a:defRPr sz="1800" cap="none" spc="0">
                <a:solidFill>
                  <a:srgbClr val="000000"/>
                </a:solidFill>
                <a:effectLst/>
              </a:defRPr>
            </a:pPr>
            <a:r>
              <a:rPr sz="3600" cap="all" spc="288">
                <a:solidFill>
                  <a:srgbClr val="3E3B39"/>
                </a:solidFill>
                <a:effectLst>
                  <a:outerShdw blurRad="25400" dist="25400" dir="5520000" rotWithShape="0">
                    <a:srgbClr val="FFFFFF">
                      <a:alpha val="71999"/>
                    </a:srgbClr>
                  </a:outerShdw>
                </a:effectLst>
              </a:rPr>
              <a:t>Body Level Three</a:t>
            </a:r>
          </a:p>
          <a:p>
            <a:pPr lvl="3">
              <a:defRPr sz="1800" cap="none" spc="0">
                <a:solidFill>
                  <a:srgbClr val="000000"/>
                </a:solidFill>
                <a:effectLst/>
              </a:defRPr>
            </a:pPr>
            <a:r>
              <a:rPr sz="3600" cap="all" spc="288">
                <a:solidFill>
                  <a:srgbClr val="3E3B39"/>
                </a:solidFill>
                <a:effectLst>
                  <a:outerShdw blurRad="25400" dist="25400" dir="5520000" rotWithShape="0">
                    <a:srgbClr val="FFFFFF">
                      <a:alpha val="71999"/>
                    </a:srgbClr>
                  </a:outerShdw>
                </a:effectLst>
              </a:rPr>
              <a:t>Body Level Four</a:t>
            </a:r>
          </a:p>
          <a:p>
            <a:pPr lvl="4">
              <a:defRPr sz="1800" cap="none" spc="0">
                <a:solidFill>
                  <a:srgbClr val="000000"/>
                </a:solidFill>
                <a:effectLst/>
              </a:defRPr>
            </a:pPr>
            <a:r>
              <a:rPr sz="3600" cap="all" spc="288">
                <a:solidFill>
                  <a:srgbClr val="3E3B39"/>
                </a:solidFill>
                <a:effectLst>
                  <a:outerShdw blurRad="25400" dist="25400" dir="5520000" rotWithShape="0">
                    <a:srgbClr val="FFFFFF">
                      <a:alpha val="71999"/>
                    </a:srgbClr>
                  </a:outerShdw>
                </a:effectLst>
              </a:rP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halk_Line_Box_10x7.png"/>
          <p:cNvPicPr/>
          <p:nvPr/>
        </p:nvPicPr>
        <p:blipFill>
          <a:blip r:embed="rId2">
            <a:alphaModFix amt="45000"/>
            <a:extLst/>
          </a:blip>
          <a:stretch>
            <a:fillRect/>
          </a:stretch>
        </p:blipFill>
        <p:spPr>
          <a:xfrm>
            <a:off x="317500" y="6794500"/>
            <a:ext cx="12344400" cy="2336800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Shape 10"/>
          <p:cNvSpPr>
            <a:spLocks noGrp="1"/>
          </p:cNvSpPr>
          <p:nvPr>
            <p:ph type="title"/>
          </p:nvPr>
        </p:nvSpPr>
        <p:spPr>
          <a:xfrm>
            <a:off x="901700" y="6934200"/>
            <a:ext cx="11201400" cy="952500"/>
          </a:xfrm>
          <a:prstGeom prst="rect">
            <a:avLst/>
          </a:prstGeom>
        </p:spPr>
        <p:txBody>
          <a:bodyPr anchor="b"/>
          <a:lstStyle/>
          <a:p>
            <a:pPr lvl="0">
              <a:defRPr sz="1800" b="0" cap="none" spc="0">
                <a:solidFill>
                  <a:srgbClr val="000000"/>
                </a:solidFill>
                <a:effectLst/>
              </a:defRPr>
            </a:pPr>
            <a:r>
              <a:rPr sz="4800" b="1" cap="all" spc="384">
                <a:solidFill>
                  <a:srgbClr val="4A4A4E"/>
                </a:solidFill>
                <a:effectLst>
                  <a:outerShdw blurRad="25400" dist="25400" dir="5520000" rotWithShape="0">
                    <a:srgbClr val="FFFFFF">
                      <a:alpha val="72000"/>
                    </a:srgbClr>
                  </a:outerShdw>
                </a:effectLst>
              </a:rPr>
              <a:t>Title Text</a:t>
            </a:r>
          </a:p>
        </p:txBody>
      </p:sp>
      <p:sp>
        <p:nvSpPr>
          <p:cNvPr id="11" name="Shape 11"/>
          <p:cNvSpPr>
            <a:spLocks noGrp="1"/>
          </p:cNvSpPr>
          <p:nvPr>
            <p:ph type="body" idx="1"/>
          </p:nvPr>
        </p:nvSpPr>
        <p:spPr>
          <a:xfrm>
            <a:off x="901700" y="7823200"/>
            <a:ext cx="11201400" cy="1206500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80000"/>
              </a:lnSpc>
              <a:spcBef>
                <a:spcPts val="0"/>
              </a:spcBef>
              <a:buSzTx/>
              <a:buNone/>
              <a:defRPr cap="all" spc="288">
                <a:solidFill>
                  <a:srgbClr val="3E3B39"/>
                </a:solidFill>
                <a:latin typeface="+mn-lt"/>
                <a:ea typeface="+mn-ea"/>
                <a:cs typeface="+mn-cs"/>
                <a:sym typeface="Avenir Next"/>
              </a:defRPr>
            </a:lvl1pPr>
            <a:lvl2pPr marL="0" indent="228600">
              <a:lnSpc>
                <a:spcPct val="80000"/>
              </a:lnSpc>
              <a:spcBef>
                <a:spcPts val="0"/>
              </a:spcBef>
              <a:buSzTx/>
              <a:buNone/>
              <a:defRPr cap="all" spc="288">
                <a:solidFill>
                  <a:srgbClr val="3E3B39"/>
                </a:solidFill>
                <a:latin typeface="+mn-lt"/>
                <a:ea typeface="+mn-ea"/>
                <a:cs typeface="+mn-cs"/>
                <a:sym typeface="Avenir Next"/>
              </a:defRPr>
            </a:lvl2pPr>
            <a:lvl3pPr marL="0" indent="457200">
              <a:lnSpc>
                <a:spcPct val="80000"/>
              </a:lnSpc>
              <a:spcBef>
                <a:spcPts val="0"/>
              </a:spcBef>
              <a:buSzTx/>
              <a:buNone/>
              <a:defRPr cap="all" spc="288">
                <a:solidFill>
                  <a:srgbClr val="3E3B39"/>
                </a:solidFill>
                <a:latin typeface="+mn-lt"/>
                <a:ea typeface="+mn-ea"/>
                <a:cs typeface="+mn-cs"/>
                <a:sym typeface="Avenir Next"/>
              </a:defRPr>
            </a:lvl3pPr>
            <a:lvl4pPr marL="0" indent="685800">
              <a:lnSpc>
                <a:spcPct val="80000"/>
              </a:lnSpc>
              <a:spcBef>
                <a:spcPts val="0"/>
              </a:spcBef>
              <a:buSzTx/>
              <a:buNone/>
              <a:defRPr cap="all" spc="288">
                <a:solidFill>
                  <a:srgbClr val="3E3B39"/>
                </a:solidFill>
                <a:latin typeface="+mn-lt"/>
                <a:ea typeface="+mn-ea"/>
                <a:cs typeface="+mn-cs"/>
                <a:sym typeface="Avenir Next"/>
              </a:defRPr>
            </a:lvl4pPr>
            <a:lvl5pPr marL="0" indent="914400">
              <a:lnSpc>
                <a:spcPct val="80000"/>
              </a:lnSpc>
              <a:spcBef>
                <a:spcPts val="0"/>
              </a:spcBef>
              <a:buSzTx/>
              <a:buNone/>
              <a:defRPr cap="all" spc="288">
                <a:solidFill>
                  <a:srgbClr val="3E3B39"/>
                </a:solidFill>
                <a:latin typeface="+mn-lt"/>
                <a:ea typeface="+mn-ea"/>
                <a:cs typeface="+mn-cs"/>
                <a:sym typeface="Avenir Next"/>
              </a:defRPr>
            </a:lvl5pPr>
          </a:lstStyle>
          <a:p>
            <a:pPr lvl="0">
              <a:defRPr sz="1800" cap="none" spc="0">
                <a:solidFill>
                  <a:srgbClr val="000000"/>
                </a:solidFill>
                <a:effectLst/>
              </a:defRPr>
            </a:pPr>
            <a:r>
              <a:rPr sz="3600" cap="all" spc="288">
                <a:solidFill>
                  <a:srgbClr val="3E3B39"/>
                </a:solidFill>
                <a:effectLst>
                  <a:outerShdw blurRad="25400" dist="25400" dir="5520000" rotWithShape="0">
                    <a:srgbClr val="FFFFFF">
                      <a:alpha val="71999"/>
                    </a:srgbClr>
                  </a:outerShdw>
                </a:effectLst>
              </a:rPr>
              <a:t>Body Level One</a:t>
            </a:r>
          </a:p>
          <a:p>
            <a:pPr lvl="1">
              <a:defRPr sz="1800" cap="none" spc="0">
                <a:solidFill>
                  <a:srgbClr val="000000"/>
                </a:solidFill>
                <a:effectLst/>
              </a:defRPr>
            </a:pPr>
            <a:r>
              <a:rPr sz="3600" cap="all" spc="288">
                <a:solidFill>
                  <a:srgbClr val="3E3B39"/>
                </a:solidFill>
                <a:effectLst>
                  <a:outerShdw blurRad="25400" dist="25400" dir="5520000" rotWithShape="0">
                    <a:srgbClr val="FFFFFF">
                      <a:alpha val="71999"/>
                    </a:srgbClr>
                  </a:outerShdw>
                </a:effectLst>
              </a:rPr>
              <a:t>Body Level Two</a:t>
            </a:r>
          </a:p>
          <a:p>
            <a:pPr lvl="2">
              <a:defRPr sz="1800" cap="none" spc="0">
                <a:solidFill>
                  <a:srgbClr val="000000"/>
                </a:solidFill>
                <a:effectLst/>
              </a:defRPr>
            </a:pPr>
            <a:r>
              <a:rPr sz="3600" cap="all" spc="288">
                <a:solidFill>
                  <a:srgbClr val="3E3B39"/>
                </a:solidFill>
                <a:effectLst>
                  <a:outerShdw blurRad="25400" dist="25400" dir="5520000" rotWithShape="0">
                    <a:srgbClr val="FFFFFF">
                      <a:alpha val="71999"/>
                    </a:srgbClr>
                  </a:outerShdw>
                </a:effectLst>
              </a:rPr>
              <a:t>Body Level Three</a:t>
            </a:r>
          </a:p>
          <a:p>
            <a:pPr lvl="3">
              <a:defRPr sz="1800" cap="none" spc="0">
                <a:solidFill>
                  <a:srgbClr val="000000"/>
                </a:solidFill>
                <a:effectLst/>
              </a:defRPr>
            </a:pPr>
            <a:r>
              <a:rPr sz="3600" cap="all" spc="288">
                <a:solidFill>
                  <a:srgbClr val="3E3B39"/>
                </a:solidFill>
                <a:effectLst>
                  <a:outerShdw blurRad="25400" dist="25400" dir="5520000" rotWithShape="0">
                    <a:srgbClr val="FFFFFF">
                      <a:alpha val="71999"/>
                    </a:srgbClr>
                  </a:outerShdw>
                </a:effectLst>
              </a:rPr>
              <a:t>Body Level Four</a:t>
            </a:r>
          </a:p>
          <a:p>
            <a:pPr lvl="4">
              <a:defRPr sz="1800" cap="none" spc="0">
                <a:solidFill>
                  <a:srgbClr val="000000"/>
                </a:solidFill>
                <a:effectLst/>
              </a:defRPr>
            </a:pPr>
            <a:r>
              <a:rPr sz="3600" cap="all" spc="288">
                <a:solidFill>
                  <a:srgbClr val="3E3B39"/>
                </a:solidFill>
                <a:effectLst>
                  <a:outerShdw blurRad="25400" dist="25400" dir="5520000" rotWithShape="0">
                    <a:srgbClr val="FFFFFF">
                      <a:alpha val="71999"/>
                    </a:srgbClr>
                  </a:outerShdw>
                </a:effectLst>
              </a:rP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>
            <a:spLocks noGrp="1"/>
          </p:cNvSpPr>
          <p:nvPr>
            <p:ph type="title"/>
          </p:nvPr>
        </p:nvSpPr>
        <p:spPr>
          <a:xfrm>
            <a:off x="901700" y="3898900"/>
            <a:ext cx="11201400" cy="1943100"/>
          </a:xfrm>
          <a:prstGeom prst="rect">
            <a:avLst/>
          </a:prstGeom>
        </p:spPr>
        <p:txBody>
          <a:bodyPr anchor="ctr"/>
          <a:lstStyle/>
          <a:p>
            <a:pPr lvl="0">
              <a:defRPr sz="1800" b="0" cap="none" spc="0">
                <a:solidFill>
                  <a:srgbClr val="000000"/>
                </a:solidFill>
                <a:effectLst/>
              </a:defRPr>
            </a:pPr>
            <a:r>
              <a:rPr sz="4800" b="1" cap="all" spc="384">
                <a:solidFill>
                  <a:srgbClr val="4A4A4E"/>
                </a:solidFill>
                <a:effectLst>
                  <a:outerShdw blurRad="25400" dist="25400" dir="5520000" rotWithShape="0">
                    <a:srgbClr val="FFFFFF">
                      <a:alpha val="72000"/>
                    </a:srgbClr>
                  </a:outerShdw>
                </a:effectLst>
              </a:rPr>
              <a:t>Title Text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>
            <a:spLocks noGrp="1"/>
          </p:cNvSpPr>
          <p:nvPr>
            <p:ph type="title"/>
          </p:nvPr>
        </p:nvSpPr>
        <p:spPr>
          <a:xfrm>
            <a:off x="901700" y="927100"/>
            <a:ext cx="5080000" cy="4102100"/>
          </a:xfrm>
          <a:prstGeom prst="rect">
            <a:avLst/>
          </a:prstGeom>
        </p:spPr>
        <p:txBody>
          <a:bodyPr anchor="b"/>
          <a:lstStyle/>
          <a:p>
            <a:pPr lvl="0">
              <a:defRPr sz="1800" b="0" cap="none" spc="0">
                <a:solidFill>
                  <a:srgbClr val="000000"/>
                </a:solidFill>
                <a:effectLst/>
              </a:defRPr>
            </a:pPr>
            <a:r>
              <a:rPr sz="4800" b="1" cap="all" spc="384">
                <a:solidFill>
                  <a:srgbClr val="4A4A4E"/>
                </a:solidFill>
                <a:effectLst>
                  <a:outerShdw blurRad="25400" dist="25400" dir="5520000" rotWithShape="0">
                    <a:srgbClr val="FFFFFF">
                      <a:alpha val="72000"/>
                    </a:srgbClr>
                  </a:outerShdw>
                </a:effectLst>
              </a:rPr>
              <a:t>Title Text</a:t>
            </a:r>
          </a:p>
        </p:txBody>
      </p:sp>
      <p:sp>
        <p:nvSpPr>
          <p:cNvPr id="16" name="Shape 16"/>
          <p:cNvSpPr>
            <a:spLocks noGrp="1"/>
          </p:cNvSpPr>
          <p:nvPr>
            <p:ph type="body" idx="1"/>
          </p:nvPr>
        </p:nvSpPr>
        <p:spPr>
          <a:xfrm>
            <a:off x="901700" y="5029200"/>
            <a:ext cx="5080000" cy="3683000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80000"/>
              </a:lnSpc>
              <a:spcBef>
                <a:spcPts val="0"/>
              </a:spcBef>
              <a:buSzTx/>
              <a:buNone/>
              <a:defRPr cap="all" spc="288">
                <a:solidFill>
                  <a:srgbClr val="3E3B39"/>
                </a:solidFill>
                <a:latin typeface="+mn-lt"/>
                <a:ea typeface="+mn-ea"/>
                <a:cs typeface="+mn-cs"/>
                <a:sym typeface="Avenir Next"/>
              </a:defRPr>
            </a:lvl1pPr>
            <a:lvl2pPr marL="0" indent="228600">
              <a:lnSpc>
                <a:spcPct val="80000"/>
              </a:lnSpc>
              <a:spcBef>
                <a:spcPts val="0"/>
              </a:spcBef>
              <a:buSzTx/>
              <a:buNone/>
              <a:defRPr cap="all" spc="288">
                <a:solidFill>
                  <a:srgbClr val="3E3B39"/>
                </a:solidFill>
                <a:latin typeface="+mn-lt"/>
                <a:ea typeface="+mn-ea"/>
                <a:cs typeface="+mn-cs"/>
                <a:sym typeface="Avenir Next"/>
              </a:defRPr>
            </a:lvl2pPr>
            <a:lvl3pPr marL="0" indent="457200">
              <a:lnSpc>
                <a:spcPct val="80000"/>
              </a:lnSpc>
              <a:spcBef>
                <a:spcPts val="0"/>
              </a:spcBef>
              <a:buSzTx/>
              <a:buNone/>
              <a:defRPr cap="all" spc="288">
                <a:solidFill>
                  <a:srgbClr val="3E3B39"/>
                </a:solidFill>
                <a:latin typeface="+mn-lt"/>
                <a:ea typeface="+mn-ea"/>
                <a:cs typeface="+mn-cs"/>
                <a:sym typeface="Avenir Next"/>
              </a:defRPr>
            </a:lvl3pPr>
            <a:lvl4pPr marL="0" indent="685800">
              <a:lnSpc>
                <a:spcPct val="80000"/>
              </a:lnSpc>
              <a:spcBef>
                <a:spcPts val="0"/>
              </a:spcBef>
              <a:buSzTx/>
              <a:buNone/>
              <a:defRPr cap="all" spc="288">
                <a:solidFill>
                  <a:srgbClr val="3E3B39"/>
                </a:solidFill>
                <a:latin typeface="+mn-lt"/>
                <a:ea typeface="+mn-ea"/>
                <a:cs typeface="+mn-cs"/>
                <a:sym typeface="Avenir Next"/>
              </a:defRPr>
            </a:lvl4pPr>
            <a:lvl5pPr marL="0" indent="914400">
              <a:lnSpc>
                <a:spcPct val="80000"/>
              </a:lnSpc>
              <a:spcBef>
                <a:spcPts val="0"/>
              </a:spcBef>
              <a:buSzTx/>
              <a:buNone/>
              <a:defRPr cap="all" spc="288">
                <a:solidFill>
                  <a:srgbClr val="3E3B39"/>
                </a:solidFill>
                <a:latin typeface="+mn-lt"/>
                <a:ea typeface="+mn-ea"/>
                <a:cs typeface="+mn-cs"/>
                <a:sym typeface="Avenir Next"/>
              </a:defRPr>
            </a:lvl5pPr>
          </a:lstStyle>
          <a:p>
            <a:pPr lvl="0">
              <a:defRPr sz="1800" cap="none" spc="0">
                <a:solidFill>
                  <a:srgbClr val="000000"/>
                </a:solidFill>
                <a:effectLst/>
              </a:defRPr>
            </a:pPr>
            <a:r>
              <a:rPr sz="3600" cap="all" spc="288">
                <a:solidFill>
                  <a:srgbClr val="3E3B39"/>
                </a:solidFill>
                <a:effectLst>
                  <a:outerShdw blurRad="25400" dist="25400" dir="5520000" rotWithShape="0">
                    <a:srgbClr val="FFFFFF">
                      <a:alpha val="71999"/>
                    </a:srgbClr>
                  </a:outerShdw>
                </a:effectLst>
              </a:rPr>
              <a:t>Body Level One</a:t>
            </a:r>
          </a:p>
          <a:p>
            <a:pPr lvl="1">
              <a:defRPr sz="1800" cap="none" spc="0">
                <a:solidFill>
                  <a:srgbClr val="000000"/>
                </a:solidFill>
                <a:effectLst/>
              </a:defRPr>
            </a:pPr>
            <a:r>
              <a:rPr sz="3600" cap="all" spc="288">
                <a:solidFill>
                  <a:srgbClr val="3E3B39"/>
                </a:solidFill>
                <a:effectLst>
                  <a:outerShdw blurRad="25400" dist="25400" dir="5520000" rotWithShape="0">
                    <a:srgbClr val="FFFFFF">
                      <a:alpha val="71999"/>
                    </a:srgbClr>
                  </a:outerShdw>
                </a:effectLst>
              </a:rPr>
              <a:t>Body Level Two</a:t>
            </a:r>
          </a:p>
          <a:p>
            <a:pPr lvl="2">
              <a:defRPr sz="1800" cap="none" spc="0">
                <a:solidFill>
                  <a:srgbClr val="000000"/>
                </a:solidFill>
                <a:effectLst/>
              </a:defRPr>
            </a:pPr>
            <a:r>
              <a:rPr sz="3600" cap="all" spc="288">
                <a:solidFill>
                  <a:srgbClr val="3E3B39"/>
                </a:solidFill>
                <a:effectLst>
                  <a:outerShdw blurRad="25400" dist="25400" dir="5520000" rotWithShape="0">
                    <a:srgbClr val="FFFFFF">
                      <a:alpha val="71999"/>
                    </a:srgbClr>
                  </a:outerShdw>
                </a:effectLst>
              </a:rPr>
              <a:t>Body Level Three</a:t>
            </a:r>
          </a:p>
          <a:p>
            <a:pPr lvl="3">
              <a:defRPr sz="1800" cap="none" spc="0">
                <a:solidFill>
                  <a:srgbClr val="000000"/>
                </a:solidFill>
                <a:effectLst/>
              </a:defRPr>
            </a:pPr>
            <a:r>
              <a:rPr sz="3600" cap="all" spc="288">
                <a:solidFill>
                  <a:srgbClr val="3E3B39"/>
                </a:solidFill>
                <a:effectLst>
                  <a:outerShdw blurRad="25400" dist="25400" dir="5520000" rotWithShape="0">
                    <a:srgbClr val="FFFFFF">
                      <a:alpha val="71999"/>
                    </a:srgbClr>
                  </a:outerShdw>
                </a:effectLst>
              </a:rPr>
              <a:t>Body Level Four</a:t>
            </a:r>
          </a:p>
          <a:p>
            <a:pPr lvl="4">
              <a:defRPr sz="1800" cap="none" spc="0">
                <a:solidFill>
                  <a:srgbClr val="000000"/>
                </a:solidFill>
                <a:effectLst/>
              </a:defRPr>
            </a:pPr>
            <a:r>
              <a:rPr sz="3600" cap="all" spc="288">
                <a:solidFill>
                  <a:srgbClr val="3E3B39"/>
                </a:solidFill>
                <a:effectLst>
                  <a:outerShdw blurRad="25400" dist="25400" dir="5520000" rotWithShape="0">
                    <a:srgbClr val="FFFFFF">
                      <a:alpha val="71999"/>
                    </a:srgbClr>
                  </a:outerShdw>
                </a:effectLst>
              </a:rP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b="0" cap="none" spc="0">
                <a:solidFill>
                  <a:srgbClr val="000000"/>
                </a:solidFill>
                <a:effectLst/>
              </a:defRPr>
            </a:pPr>
            <a:r>
              <a:rPr sz="4800" b="1" cap="all" spc="384">
                <a:solidFill>
                  <a:srgbClr val="4A4A4E"/>
                </a:solidFill>
                <a:effectLst>
                  <a:outerShdw blurRad="25400" dist="25400" dir="5520000" rotWithShape="0">
                    <a:srgbClr val="FFFFFF">
                      <a:alpha val="72000"/>
                    </a:srgbClr>
                  </a:outerShdw>
                </a:effectLst>
              </a:rPr>
              <a:t>Title Text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b="0" cap="none" spc="0">
                <a:solidFill>
                  <a:srgbClr val="000000"/>
                </a:solidFill>
                <a:effectLst/>
              </a:defRPr>
            </a:pPr>
            <a:r>
              <a:rPr sz="4800" b="1" cap="all" spc="384">
                <a:solidFill>
                  <a:srgbClr val="4A4A4E"/>
                </a:solidFill>
                <a:effectLst>
                  <a:outerShdw blurRad="25400" dist="25400" dir="5520000" rotWithShape="0">
                    <a:srgbClr val="FFFFFF">
                      <a:alpha val="72000"/>
                    </a:srgbClr>
                  </a:outerShdw>
                </a:effectLst>
              </a:rPr>
              <a:t>Title Text</a:t>
            </a:r>
          </a:p>
        </p:txBody>
      </p:sp>
      <p:sp>
        <p:nvSpPr>
          <p:cNvPr id="21" name="Shape 2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5E524C"/>
                </a:solidFill>
                <a:effectLst>
                  <a:outerShdw blurRad="25400" dist="25400" dir="5520000" rotWithShape="0">
                    <a:srgbClr val="FFFFFF">
                      <a:alpha val="71999"/>
                    </a:srgbClr>
                  </a:outerShdw>
                </a:effectLst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5E524C"/>
                </a:solidFill>
                <a:effectLst>
                  <a:outerShdw blurRad="25400" dist="25400" dir="5520000" rotWithShape="0">
                    <a:srgbClr val="FFFFFF">
                      <a:alpha val="71999"/>
                    </a:srgbClr>
                  </a:outerShdw>
                </a:effectLst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5E524C"/>
                </a:solidFill>
                <a:effectLst>
                  <a:outerShdw blurRad="25400" dist="25400" dir="5520000" rotWithShape="0">
                    <a:srgbClr val="FFFFFF">
                      <a:alpha val="71999"/>
                    </a:srgbClr>
                  </a:outerShdw>
                </a:effectLst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5E524C"/>
                </a:solidFill>
                <a:effectLst>
                  <a:outerShdw blurRad="25400" dist="25400" dir="5520000" rotWithShape="0">
                    <a:srgbClr val="FFFFFF">
                      <a:alpha val="71999"/>
                    </a:srgbClr>
                  </a:outerShdw>
                </a:effectLst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5E524C"/>
                </a:solidFill>
                <a:effectLst>
                  <a:outerShdw blurRad="25400" dist="25400" dir="5520000" rotWithShape="0">
                    <a:srgbClr val="FFFFFF">
                      <a:alpha val="71999"/>
                    </a:srgbClr>
                  </a:outerShdw>
                </a:effectLst>
              </a:rP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b="0" cap="none" spc="0">
                <a:solidFill>
                  <a:srgbClr val="000000"/>
                </a:solidFill>
                <a:effectLst/>
              </a:defRPr>
            </a:pPr>
            <a:r>
              <a:rPr sz="4800" b="1" cap="all" spc="384">
                <a:solidFill>
                  <a:srgbClr val="4A4A4E"/>
                </a:solidFill>
                <a:effectLst>
                  <a:outerShdw blurRad="25400" dist="25400" dir="5520000" rotWithShape="0">
                    <a:srgbClr val="FFFFFF">
                      <a:alpha val="72000"/>
                    </a:srgbClr>
                  </a:outerShdw>
                </a:effectLst>
              </a:rPr>
              <a:t>Title Text</a:t>
            </a:r>
          </a:p>
        </p:txBody>
      </p:sp>
      <p:sp>
        <p:nvSpPr>
          <p:cNvPr id="24" name="Shape 24"/>
          <p:cNvSpPr>
            <a:spLocks noGrp="1"/>
          </p:cNvSpPr>
          <p:nvPr>
            <p:ph type="body" idx="1"/>
          </p:nvPr>
        </p:nvSpPr>
        <p:spPr>
          <a:xfrm>
            <a:off x="901700" y="2603500"/>
            <a:ext cx="5334000" cy="5969000"/>
          </a:xfrm>
          <a:prstGeom prst="rect">
            <a:avLst/>
          </a:prstGeom>
        </p:spPr>
        <p:txBody>
          <a:bodyPr/>
          <a:lstStyle>
            <a:lvl1pPr marL="393700" indent="-393700">
              <a:lnSpc>
                <a:spcPct val="90000"/>
              </a:lnSpc>
              <a:spcBef>
                <a:spcPts val="2800"/>
              </a:spcBef>
              <a:defRPr sz="3200"/>
            </a:lvl1pPr>
            <a:lvl2pPr marL="787400" indent="-393700">
              <a:lnSpc>
                <a:spcPct val="90000"/>
              </a:lnSpc>
              <a:spcBef>
                <a:spcPts val="2800"/>
              </a:spcBef>
              <a:defRPr sz="3200"/>
            </a:lvl2pPr>
            <a:lvl3pPr marL="1181100" indent="-393700">
              <a:lnSpc>
                <a:spcPct val="90000"/>
              </a:lnSpc>
              <a:spcBef>
                <a:spcPts val="2800"/>
              </a:spcBef>
              <a:defRPr sz="3200"/>
            </a:lvl3pPr>
            <a:lvl4pPr marL="1574800" indent="-393700">
              <a:lnSpc>
                <a:spcPct val="90000"/>
              </a:lnSpc>
              <a:spcBef>
                <a:spcPts val="2800"/>
              </a:spcBef>
              <a:defRPr sz="3200"/>
            </a:lvl4pPr>
            <a:lvl5pPr marL="1968500" indent="-393700">
              <a:lnSpc>
                <a:spcPct val="90000"/>
              </a:lnSpc>
              <a:spcBef>
                <a:spcPts val="2800"/>
              </a:spcBef>
              <a:defRPr sz="3200"/>
            </a:lvl5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200">
                <a:solidFill>
                  <a:srgbClr val="5E524C"/>
                </a:solidFill>
                <a:effectLst>
                  <a:outerShdw blurRad="25400" dist="25400" dir="5520000" rotWithShape="0">
                    <a:srgbClr val="FFFFFF">
                      <a:alpha val="71999"/>
                    </a:srgbClr>
                  </a:outerShdw>
                </a:effectLst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effectLst/>
              </a:defRPr>
            </a:pPr>
            <a:r>
              <a:rPr sz="3200">
                <a:solidFill>
                  <a:srgbClr val="5E524C"/>
                </a:solidFill>
                <a:effectLst>
                  <a:outerShdw blurRad="25400" dist="25400" dir="5520000" rotWithShape="0">
                    <a:srgbClr val="FFFFFF">
                      <a:alpha val="71999"/>
                    </a:srgbClr>
                  </a:outerShdw>
                </a:effectLst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effectLst/>
              </a:defRPr>
            </a:pPr>
            <a:r>
              <a:rPr sz="3200">
                <a:solidFill>
                  <a:srgbClr val="5E524C"/>
                </a:solidFill>
                <a:effectLst>
                  <a:outerShdw blurRad="25400" dist="25400" dir="5520000" rotWithShape="0">
                    <a:srgbClr val="FFFFFF">
                      <a:alpha val="71999"/>
                    </a:srgbClr>
                  </a:outerShdw>
                </a:effectLst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effectLst/>
              </a:defRPr>
            </a:pPr>
            <a:r>
              <a:rPr sz="3200">
                <a:solidFill>
                  <a:srgbClr val="5E524C"/>
                </a:solidFill>
                <a:effectLst>
                  <a:outerShdw blurRad="25400" dist="25400" dir="5520000" rotWithShape="0">
                    <a:srgbClr val="FFFFFF">
                      <a:alpha val="71999"/>
                    </a:srgbClr>
                  </a:outerShdw>
                </a:effectLst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effectLst/>
              </a:defRPr>
            </a:pPr>
            <a:r>
              <a:rPr sz="3200">
                <a:solidFill>
                  <a:srgbClr val="5E524C"/>
                </a:solidFill>
                <a:effectLst>
                  <a:outerShdw blurRad="25400" dist="25400" dir="5520000" rotWithShape="0">
                    <a:srgbClr val="FFFFFF">
                      <a:alpha val="71999"/>
                    </a:srgbClr>
                  </a:outerShdw>
                </a:effectLst>
              </a:rP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>
            <a:spLocks noGrp="1"/>
          </p:cNvSpPr>
          <p:nvPr>
            <p:ph type="body" idx="1"/>
          </p:nvPr>
        </p:nvSpPr>
        <p:spPr>
          <a:xfrm>
            <a:off x="901700" y="1727200"/>
            <a:ext cx="11201400" cy="62865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5E524C"/>
                </a:solidFill>
                <a:effectLst>
                  <a:outerShdw blurRad="25400" dist="25400" dir="5520000" rotWithShape="0">
                    <a:srgbClr val="FFFFFF">
                      <a:alpha val="71999"/>
                    </a:srgbClr>
                  </a:outerShdw>
                </a:effectLst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5E524C"/>
                </a:solidFill>
                <a:effectLst>
                  <a:outerShdw blurRad="25400" dist="25400" dir="5520000" rotWithShape="0">
                    <a:srgbClr val="FFFFFF">
                      <a:alpha val="71999"/>
                    </a:srgbClr>
                  </a:outerShdw>
                </a:effectLst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5E524C"/>
                </a:solidFill>
                <a:effectLst>
                  <a:outerShdw blurRad="25400" dist="25400" dir="5520000" rotWithShape="0">
                    <a:srgbClr val="FFFFFF">
                      <a:alpha val="71999"/>
                    </a:srgbClr>
                  </a:outerShdw>
                </a:effectLst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5E524C"/>
                </a:solidFill>
                <a:effectLst>
                  <a:outerShdw blurRad="25400" dist="25400" dir="5520000" rotWithShape="0">
                    <a:srgbClr val="FFFFFF">
                      <a:alpha val="71999"/>
                    </a:srgbClr>
                  </a:outerShdw>
                </a:effectLst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5E524C"/>
                </a:solidFill>
                <a:effectLst>
                  <a:outerShdw blurRad="25400" dist="25400" dir="5520000" rotWithShape="0">
                    <a:srgbClr val="FFFFFF">
                      <a:alpha val="71999"/>
                    </a:srgbClr>
                  </a:outerShdw>
                </a:effectLst>
              </a:rP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3.jpeg"/><Relationship Id="rId15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halk_Line_10x7.png"/>
          <p:cNvPicPr/>
          <p:nvPr/>
        </p:nvPicPr>
        <p:blipFill>
          <a:blip r:embed="rId15">
            <a:alphaModFix amt="45000"/>
            <a:extLst/>
          </a:blip>
          <a:stretch>
            <a:fillRect/>
          </a:stretch>
        </p:blipFill>
        <p:spPr>
          <a:xfrm>
            <a:off x="393700" y="355600"/>
            <a:ext cx="12217400" cy="8775700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Shape 3"/>
          <p:cNvSpPr>
            <a:spLocks noGrp="1"/>
          </p:cNvSpPr>
          <p:nvPr>
            <p:ph type="title"/>
          </p:nvPr>
        </p:nvSpPr>
        <p:spPr>
          <a:xfrm>
            <a:off x="901700" y="635000"/>
            <a:ext cx="11201400" cy="1714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/>
          <a:p>
            <a:pPr lvl="0">
              <a:defRPr sz="1800" b="0" cap="none" spc="0">
                <a:solidFill>
                  <a:srgbClr val="000000"/>
                </a:solidFill>
                <a:effectLst/>
              </a:defRPr>
            </a:pPr>
            <a:r>
              <a:rPr sz="4800" b="1" cap="all" spc="384">
                <a:solidFill>
                  <a:srgbClr val="4A4A4E"/>
                </a:solidFill>
                <a:effectLst>
                  <a:outerShdw blurRad="25400" dist="25400" dir="5520000" rotWithShape="0">
                    <a:srgbClr val="FFFFFF">
                      <a:alpha val="72000"/>
                    </a:srgbClr>
                  </a:outerShdw>
                </a:effectLst>
              </a:rPr>
              <a:t>Title Text</a:t>
            </a:r>
          </a:p>
        </p:txBody>
      </p:sp>
      <p:sp>
        <p:nvSpPr>
          <p:cNvPr id="4" name="Shape 4"/>
          <p:cNvSpPr>
            <a:spLocks noGrp="1"/>
          </p:cNvSpPr>
          <p:nvPr>
            <p:ph type="body" idx="1"/>
          </p:nvPr>
        </p:nvSpPr>
        <p:spPr>
          <a:xfrm>
            <a:off x="901700" y="2603500"/>
            <a:ext cx="11201400" cy="596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5E524C"/>
                </a:solidFill>
                <a:effectLst>
                  <a:outerShdw blurRad="25400" dist="25400" dir="5520000" rotWithShape="0">
                    <a:srgbClr val="FFFFFF">
                      <a:alpha val="71999"/>
                    </a:srgbClr>
                  </a:outerShdw>
                </a:effectLst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5E524C"/>
                </a:solidFill>
                <a:effectLst>
                  <a:outerShdw blurRad="25400" dist="25400" dir="5520000" rotWithShape="0">
                    <a:srgbClr val="FFFFFF">
                      <a:alpha val="71999"/>
                    </a:srgbClr>
                  </a:outerShdw>
                </a:effectLst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5E524C"/>
                </a:solidFill>
                <a:effectLst>
                  <a:outerShdw blurRad="25400" dist="25400" dir="5520000" rotWithShape="0">
                    <a:srgbClr val="FFFFFF">
                      <a:alpha val="71999"/>
                    </a:srgbClr>
                  </a:outerShdw>
                </a:effectLst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5E524C"/>
                </a:solidFill>
                <a:effectLst>
                  <a:outerShdw blurRad="25400" dist="25400" dir="5520000" rotWithShape="0">
                    <a:srgbClr val="FFFFFF">
                      <a:alpha val="71999"/>
                    </a:srgbClr>
                  </a:outerShdw>
                </a:effectLst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5E524C"/>
                </a:solidFill>
                <a:effectLst>
                  <a:outerShdw blurRad="25400" dist="25400" dir="5520000" rotWithShape="0">
                    <a:srgbClr val="FFFFFF">
                      <a:alpha val="71999"/>
                    </a:srgbClr>
                  </a:outerShdw>
                </a:effectLst>
              </a:rPr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xmlns:p14="http://schemas.microsoft.com/office/powerpoint/2010/main" spd="med"/>
  <p:txStyles>
    <p:titleStyle>
      <a:lvl1pPr algn="ctr" defTabSz="584200">
        <a:lnSpc>
          <a:spcPct val="80000"/>
        </a:lnSpc>
        <a:defRPr sz="4800" b="1" cap="all" spc="384">
          <a:solidFill>
            <a:srgbClr val="4A4A4E"/>
          </a:solidFill>
          <a:effectLst>
            <a:outerShdw blurRad="25400" dist="25400" dir="5520000" rotWithShape="0">
              <a:srgbClr val="FFFFFF">
                <a:alpha val="72000"/>
              </a:srgbClr>
            </a:outerShdw>
          </a:effectLst>
          <a:latin typeface="+mn-lt"/>
          <a:ea typeface="+mn-ea"/>
          <a:cs typeface="+mn-cs"/>
          <a:sym typeface="Avenir Next"/>
        </a:defRPr>
      </a:lvl1pPr>
      <a:lvl2pPr indent="228600" algn="ctr" defTabSz="584200">
        <a:lnSpc>
          <a:spcPct val="80000"/>
        </a:lnSpc>
        <a:defRPr sz="4800" b="1" cap="all" spc="384">
          <a:solidFill>
            <a:srgbClr val="4A4A4E"/>
          </a:solidFill>
          <a:effectLst>
            <a:outerShdw blurRad="25400" dist="25400" dir="5520000" rotWithShape="0">
              <a:srgbClr val="FFFFFF">
                <a:alpha val="72000"/>
              </a:srgbClr>
            </a:outerShdw>
          </a:effectLst>
          <a:latin typeface="+mn-lt"/>
          <a:ea typeface="+mn-ea"/>
          <a:cs typeface="+mn-cs"/>
          <a:sym typeface="Avenir Next"/>
        </a:defRPr>
      </a:lvl2pPr>
      <a:lvl3pPr indent="457200" algn="ctr" defTabSz="584200">
        <a:lnSpc>
          <a:spcPct val="80000"/>
        </a:lnSpc>
        <a:defRPr sz="4800" b="1" cap="all" spc="384">
          <a:solidFill>
            <a:srgbClr val="4A4A4E"/>
          </a:solidFill>
          <a:effectLst>
            <a:outerShdw blurRad="25400" dist="25400" dir="5520000" rotWithShape="0">
              <a:srgbClr val="FFFFFF">
                <a:alpha val="72000"/>
              </a:srgbClr>
            </a:outerShdw>
          </a:effectLst>
          <a:latin typeface="+mn-lt"/>
          <a:ea typeface="+mn-ea"/>
          <a:cs typeface="+mn-cs"/>
          <a:sym typeface="Avenir Next"/>
        </a:defRPr>
      </a:lvl3pPr>
      <a:lvl4pPr indent="685800" algn="ctr" defTabSz="584200">
        <a:lnSpc>
          <a:spcPct val="80000"/>
        </a:lnSpc>
        <a:defRPr sz="4800" b="1" cap="all" spc="384">
          <a:solidFill>
            <a:srgbClr val="4A4A4E"/>
          </a:solidFill>
          <a:effectLst>
            <a:outerShdw blurRad="25400" dist="25400" dir="5520000" rotWithShape="0">
              <a:srgbClr val="FFFFFF">
                <a:alpha val="72000"/>
              </a:srgbClr>
            </a:outerShdw>
          </a:effectLst>
          <a:latin typeface="+mn-lt"/>
          <a:ea typeface="+mn-ea"/>
          <a:cs typeface="+mn-cs"/>
          <a:sym typeface="Avenir Next"/>
        </a:defRPr>
      </a:lvl4pPr>
      <a:lvl5pPr indent="914400" algn="ctr" defTabSz="584200">
        <a:lnSpc>
          <a:spcPct val="80000"/>
        </a:lnSpc>
        <a:defRPr sz="4800" b="1" cap="all" spc="384">
          <a:solidFill>
            <a:srgbClr val="4A4A4E"/>
          </a:solidFill>
          <a:effectLst>
            <a:outerShdw blurRad="25400" dist="25400" dir="5520000" rotWithShape="0">
              <a:srgbClr val="FFFFFF">
                <a:alpha val="72000"/>
              </a:srgbClr>
            </a:outerShdw>
          </a:effectLst>
          <a:latin typeface="+mn-lt"/>
          <a:ea typeface="+mn-ea"/>
          <a:cs typeface="+mn-cs"/>
          <a:sym typeface="Avenir Next"/>
        </a:defRPr>
      </a:lvl5pPr>
      <a:lvl6pPr indent="1143000" algn="ctr" defTabSz="584200">
        <a:lnSpc>
          <a:spcPct val="80000"/>
        </a:lnSpc>
        <a:defRPr sz="4800" b="1" cap="all" spc="384">
          <a:solidFill>
            <a:srgbClr val="4A4A4E"/>
          </a:solidFill>
          <a:effectLst>
            <a:outerShdw blurRad="25400" dist="25400" dir="5520000" rotWithShape="0">
              <a:srgbClr val="FFFFFF">
                <a:alpha val="72000"/>
              </a:srgbClr>
            </a:outerShdw>
          </a:effectLst>
          <a:latin typeface="+mn-lt"/>
          <a:ea typeface="+mn-ea"/>
          <a:cs typeface="+mn-cs"/>
          <a:sym typeface="Avenir Next"/>
        </a:defRPr>
      </a:lvl6pPr>
      <a:lvl7pPr indent="1371600" algn="ctr" defTabSz="584200">
        <a:lnSpc>
          <a:spcPct val="80000"/>
        </a:lnSpc>
        <a:defRPr sz="4800" b="1" cap="all" spc="384">
          <a:solidFill>
            <a:srgbClr val="4A4A4E"/>
          </a:solidFill>
          <a:effectLst>
            <a:outerShdw blurRad="25400" dist="25400" dir="5520000" rotWithShape="0">
              <a:srgbClr val="FFFFFF">
                <a:alpha val="72000"/>
              </a:srgbClr>
            </a:outerShdw>
          </a:effectLst>
          <a:latin typeface="+mn-lt"/>
          <a:ea typeface="+mn-ea"/>
          <a:cs typeface="+mn-cs"/>
          <a:sym typeface="Avenir Next"/>
        </a:defRPr>
      </a:lvl7pPr>
      <a:lvl8pPr indent="1600200" algn="ctr" defTabSz="584200">
        <a:lnSpc>
          <a:spcPct val="80000"/>
        </a:lnSpc>
        <a:defRPr sz="4800" b="1" cap="all" spc="384">
          <a:solidFill>
            <a:srgbClr val="4A4A4E"/>
          </a:solidFill>
          <a:effectLst>
            <a:outerShdw blurRad="25400" dist="25400" dir="5520000" rotWithShape="0">
              <a:srgbClr val="FFFFFF">
                <a:alpha val="72000"/>
              </a:srgbClr>
            </a:outerShdw>
          </a:effectLst>
          <a:latin typeface="+mn-lt"/>
          <a:ea typeface="+mn-ea"/>
          <a:cs typeface="+mn-cs"/>
          <a:sym typeface="Avenir Next"/>
        </a:defRPr>
      </a:lvl8pPr>
      <a:lvl9pPr indent="1828800" algn="ctr" defTabSz="584200">
        <a:lnSpc>
          <a:spcPct val="80000"/>
        </a:lnSpc>
        <a:defRPr sz="4800" b="1" cap="all" spc="384">
          <a:solidFill>
            <a:srgbClr val="4A4A4E"/>
          </a:solidFill>
          <a:effectLst>
            <a:outerShdw blurRad="25400" dist="25400" dir="5520000" rotWithShape="0">
              <a:srgbClr val="FFFFFF">
                <a:alpha val="72000"/>
              </a:srgbClr>
            </a:outerShdw>
          </a:effectLst>
          <a:latin typeface="+mn-lt"/>
          <a:ea typeface="+mn-ea"/>
          <a:cs typeface="+mn-cs"/>
          <a:sym typeface="Avenir Next"/>
        </a:defRPr>
      </a:lvl9pPr>
    </p:titleStyle>
    <p:bodyStyle>
      <a:lvl1pPr marL="444500" indent="-444500" defTabSz="584200">
        <a:spcBef>
          <a:spcPts val="3200"/>
        </a:spcBef>
        <a:buSzPct val="75000"/>
        <a:buChar char="•"/>
        <a:defRPr sz="3600">
          <a:solidFill>
            <a:srgbClr val="5E524C"/>
          </a:solidFill>
          <a:effectLst>
            <a:outerShdw blurRad="25400" dist="25400" dir="5520000" rotWithShape="0">
              <a:srgbClr val="FFFFFF">
                <a:alpha val="71999"/>
              </a:srgbClr>
            </a:outerShdw>
          </a:effectLst>
          <a:latin typeface="Avenir Next Medium"/>
          <a:ea typeface="Avenir Next Medium"/>
          <a:cs typeface="Avenir Next Medium"/>
          <a:sym typeface="Avenir Next Medium"/>
        </a:defRPr>
      </a:lvl1pPr>
      <a:lvl2pPr marL="889000" indent="-444500" defTabSz="584200">
        <a:spcBef>
          <a:spcPts val="3200"/>
        </a:spcBef>
        <a:buSzPct val="75000"/>
        <a:buChar char="•"/>
        <a:defRPr sz="3600">
          <a:solidFill>
            <a:srgbClr val="5E524C"/>
          </a:solidFill>
          <a:effectLst>
            <a:outerShdw blurRad="25400" dist="25400" dir="5520000" rotWithShape="0">
              <a:srgbClr val="FFFFFF">
                <a:alpha val="71999"/>
              </a:srgbClr>
            </a:outerShdw>
          </a:effectLst>
          <a:latin typeface="Avenir Next Medium"/>
          <a:ea typeface="Avenir Next Medium"/>
          <a:cs typeface="Avenir Next Medium"/>
          <a:sym typeface="Avenir Next Medium"/>
        </a:defRPr>
      </a:lvl2pPr>
      <a:lvl3pPr marL="1333500" indent="-444500" defTabSz="584200">
        <a:spcBef>
          <a:spcPts val="3200"/>
        </a:spcBef>
        <a:buSzPct val="75000"/>
        <a:buChar char="•"/>
        <a:defRPr sz="3600">
          <a:solidFill>
            <a:srgbClr val="5E524C"/>
          </a:solidFill>
          <a:effectLst>
            <a:outerShdw blurRad="25400" dist="25400" dir="5520000" rotWithShape="0">
              <a:srgbClr val="FFFFFF">
                <a:alpha val="71999"/>
              </a:srgbClr>
            </a:outerShdw>
          </a:effectLst>
          <a:latin typeface="Avenir Next Medium"/>
          <a:ea typeface="Avenir Next Medium"/>
          <a:cs typeface="Avenir Next Medium"/>
          <a:sym typeface="Avenir Next Medium"/>
        </a:defRPr>
      </a:lvl3pPr>
      <a:lvl4pPr marL="1778000" indent="-444500" defTabSz="584200">
        <a:spcBef>
          <a:spcPts val="3200"/>
        </a:spcBef>
        <a:buSzPct val="75000"/>
        <a:buChar char="•"/>
        <a:defRPr sz="3600">
          <a:solidFill>
            <a:srgbClr val="5E524C"/>
          </a:solidFill>
          <a:effectLst>
            <a:outerShdw blurRad="25400" dist="25400" dir="5520000" rotWithShape="0">
              <a:srgbClr val="FFFFFF">
                <a:alpha val="71999"/>
              </a:srgbClr>
            </a:outerShdw>
          </a:effectLst>
          <a:latin typeface="Avenir Next Medium"/>
          <a:ea typeface="Avenir Next Medium"/>
          <a:cs typeface="Avenir Next Medium"/>
          <a:sym typeface="Avenir Next Medium"/>
        </a:defRPr>
      </a:lvl4pPr>
      <a:lvl5pPr marL="2222500" indent="-444500" defTabSz="584200">
        <a:spcBef>
          <a:spcPts val="3200"/>
        </a:spcBef>
        <a:buSzPct val="75000"/>
        <a:buChar char="•"/>
        <a:defRPr sz="3600">
          <a:solidFill>
            <a:srgbClr val="5E524C"/>
          </a:solidFill>
          <a:effectLst>
            <a:outerShdw blurRad="25400" dist="25400" dir="5520000" rotWithShape="0">
              <a:srgbClr val="FFFFFF">
                <a:alpha val="71999"/>
              </a:srgbClr>
            </a:outerShdw>
          </a:effectLst>
          <a:latin typeface="Avenir Next Medium"/>
          <a:ea typeface="Avenir Next Medium"/>
          <a:cs typeface="Avenir Next Medium"/>
          <a:sym typeface="Avenir Next Medium"/>
        </a:defRPr>
      </a:lvl5pPr>
      <a:lvl6pPr marL="2667000" indent="-444500" defTabSz="584200">
        <a:spcBef>
          <a:spcPts val="3200"/>
        </a:spcBef>
        <a:buSzPct val="75000"/>
        <a:buChar char="•"/>
        <a:defRPr sz="3600">
          <a:solidFill>
            <a:srgbClr val="5E524C"/>
          </a:solidFill>
          <a:effectLst>
            <a:outerShdw blurRad="25400" dist="25400" dir="5520000" rotWithShape="0">
              <a:srgbClr val="FFFFFF">
                <a:alpha val="71999"/>
              </a:srgbClr>
            </a:outerShdw>
          </a:effectLst>
          <a:latin typeface="Avenir Next Medium"/>
          <a:ea typeface="Avenir Next Medium"/>
          <a:cs typeface="Avenir Next Medium"/>
          <a:sym typeface="Avenir Next Medium"/>
        </a:defRPr>
      </a:lvl6pPr>
      <a:lvl7pPr marL="3111500" indent="-444500" defTabSz="584200">
        <a:spcBef>
          <a:spcPts val="3200"/>
        </a:spcBef>
        <a:buSzPct val="75000"/>
        <a:buChar char="•"/>
        <a:defRPr sz="3600">
          <a:solidFill>
            <a:srgbClr val="5E524C"/>
          </a:solidFill>
          <a:effectLst>
            <a:outerShdw blurRad="25400" dist="25400" dir="5520000" rotWithShape="0">
              <a:srgbClr val="FFFFFF">
                <a:alpha val="71999"/>
              </a:srgbClr>
            </a:outerShdw>
          </a:effectLst>
          <a:latin typeface="Avenir Next Medium"/>
          <a:ea typeface="Avenir Next Medium"/>
          <a:cs typeface="Avenir Next Medium"/>
          <a:sym typeface="Avenir Next Medium"/>
        </a:defRPr>
      </a:lvl7pPr>
      <a:lvl8pPr marL="3556000" indent="-444500" defTabSz="584200">
        <a:spcBef>
          <a:spcPts val="3200"/>
        </a:spcBef>
        <a:buSzPct val="75000"/>
        <a:buChar char="•"/>
        <a:defRPr sz="3600">
          <a:solidFill>
            <a:srgbClr val="5E524C"/>
          </a:solidFill>
          <a:effectLst>
            <a:outerShdw blurRad="25400" dist="25400" dir="5520000" rotWithShape="0">
              <a:srgbClr val="FFFFFF">
                <a:alpha val="71999"/>
              </a:srgbClr>
            </a:outerShdw>
          </a:effectLst>
          <a:latin typeface="Avenir Next Medium"/>
          <a:ea typeface="Avenir Next Medium"/>
          <a:cs typeface="Avenir Next Medium"/>
          <a:sym typeface="Avenir Next Medium"/>
        </a:defRPr>
      </a:lvl8pPr>
      <a:lvl9pPr marL="4000500" indent="-444500" defTabSz="584200">
        <a:spcBef>
          <a:spcPts val="3200"/>
        </a:spcBef>
        <a:buSzPct val="75000"/>
        <a:buChar char="•"/>
        <a:defRPr sz="3600">
          <a:solidFill>
            <a:srgbClr val="5E524C"/>
          </a:solidFill>
          <a:effectLst>
            <a:outerShdw blurRad="25400" dist="25400" dir="5520000" rotWithShape="0">
              <a:srgbClr val="FFFFFF">
                <a:alpha val="71999"/>
              </a:srgbClr>
            </a:outerShdw>
          </a:effectLst>
          <a:latin typeface="Avenir Next Medium"/>
          <a:ea typeface="Avenir Next Medium"/>
          <a:cs typeface="Avenir Next Medium"/>
          <a:sym typeface="Avenir Next Medium"/>
        </a:defRPr>
      </a:lvl9pPr>
    </p:bodyStyle>
    <p:otherStyle>
      <a:lvl1pPr algn="ctr" defTabSz="584200">
        <a:defRPr b="1" cap="all">
          <a:solidFill>
            <a:schemeClr val="tx1"/>
          </a:solidFill>
          <a:effectLst>
            <a:outerShdw blurRad="25400" dist="25400" dir="5520000" rotWithShape="0">
              <a:srgbClr val="FFFFFF">
                <a:alpha val="71999"/>
              </a:srgbClr>
            </a:outerShdw>
          </a:effectLst>
          <a:latin typeface="+mn-lt"/>
          <a:ea typeface="+mn-ea"/>
          <a:cs typeface="+mn-cs"/>
          <a:sym typeface="Avenir Next"/>
        </a:defRPr>
      </a:lvl1pPr>
      <a:lvl2pPr indent="228600" algn="ctr" defTabSz="584200">
        <a:defRPr b="1" cap="all">
          <a:solidFill>
            <a:schemeClr val="tx1"/>
          </a:solidFill>
          <a:effectLst>
            <a:outerShdw blurRad="25400" dist="25400" dir="5520000" rotWithShape="0">
              <a:srgbClr val="FFFFFF">
                <a:alpha val="71999"/>
              </a:srgbClr>
            </a:outerShdw>
          </a:effectLst>
          <a:latin typeface="+mn-lt"/>
          <a:ea typeface="+mn-ea"/>
          <a:cs typeface="+mn-cs"/>
          <a:sym typeface="Avenir Next"/>
        </a:defRPr>
      </a:lvl2pPr>
      <a:lvl3pPr indent="457200" algn="ctr" defTabSz="584200">
        <a:defRPr b="1" cap="all">
          <a:solidFill>
            <a:schemeClr val="tx1"/>
          </a:solidFill>
          <a:effectLst>
            <a:outerShdw blurRad="25400" dist="25400" dir="5520000" rotWithShape="0">
              <a:srgbClr val="FFFFFF">
                <a:alpha val="71999"/>
              </a:srgbClr>
            </a:outerShdw>
          </a:effectLst>
          <a:latin typeface="+mn-lt"/>
          <a:ea typeface="+mn-ea"/>
          <a:cs typeface="+mn-cs"/>
          <a:sym typeface="Avenir Next"/>
        </a:defRPr>
      </a:lvl3pPr>
      <a:lvl4pPr indent="685800" algn="ctr" defTabSz="584200">
        <a:defRPr b="1" cap="all">
          <a:solidFill>
            <a:schemeClr val="tx1"/>
          </a:solidFill>
          <a:effectLst>
            <a:outerShdw blurRad="25400" dist="25400" dir="5520000" rotWithShape="0">
              <a:srgbClr val="FFFFFF">
                <a:alpha val="71999"/>
              </a:srgbClr>
            </a:outerShdw>
          </a:effectLst>
          <a:latin typeface="+mn-lt"/>
          <a:ea typeface="+mn-ea"/>
          <a:cs typeface="+mn-cs"/>
          <a:sym typeface="Avenir Next"/>
        </a:defRPr>
      </a:lvl4pPr>
      <a:lvl5pPr indent="914400" algn="ctr" defTabSz="584200">
        <a:defRPr b="1" cap="all">
          <a:solidFill>
            <a:schemeClr val="tx1"/>
          </a:solidFill>
          <a:effectLst>
            <a:outerShdw blurRad="25400" dist="25400" dir="5520000" rotWithShape="0">
              <a:srgbClr val="FFFFFF">
                <a:alpha val="71999"/>
              </a:srgbClr>
            </a:outerShdw>
          </a:effectLst>
          <a:latin typeface="+mn-lt"/>
          <a:ea typeface="+mn-ea"/>
          <a:cs typeface="+mn-cs"/>
          <a:sym typeface="Avenir Next"/>
        </a:defRPr>
      </a:lvl5pPr>
      <a:lvl6pPr indent="1143000" algn="ctr" defTabSz="584200">
        <a:defRPr b="1" cap="all">
          <a:solidFill>
            <a:schemeClr val="tx1"/>
          </a:solidFill>
          <a:effectLst>
            <a:outerShdw blurRad="25400" dist="25400" dir="5520000" rotWithShape="0">
              <a:srgbClr val="FFFFFF">
                <a:alpha val="71999"/>
              </a:srgbClr>
            </a:outerShdw>
          </a:effectLst>
          <a:latin typeface="+mn-lt"/>
          <a:ea typeface="+mn-ea"/>
          <a:cs typeface="+mn-cs"/>
          <a:sym typeface="Avenir Next"/>
        </a:defRPr>
      </a:lvl6pPr>
      <a:lvl7pPr indent="1371600" algn="ctr" defTabSz="584200">
        <a:defRPr b="1" cap="all">
          <a:solidFill>
            <a:schemeClr val="tx1"/>
          </a:solidFill>
          <a:effectLst>
            <a:outerShdw blurRad="25400" dist="25400" dir="5520000" rotWithShape="0">
              <a:srgbClr val="FFFFFF">
                <a:alpha val="71999"/>
              </a:srgbClr>
            </a:outerShdw>
          </a:effectLst>
          <a:latin typeface="+mn-lt"/>
          <a:ea typeface="+mn-ea"/>
          <a:cs typeface="+mn-cs"/>
          <a:sym typeface="Avenir Next"/>
        </a:defRPr>
      </a:lvl7pPr>
      <a:lvl8pPr indent="1600200" algn="ctr" defTabSz="584200">
        <a:defRPr b="1" cap="all">
          <a:solidFill>
            <a:schemeClr val="tx1"/>
          </a:solidFill>
          <a:effectLst>
            <a:outerShdw blurRad="25400" dist="25400" dir="5520000" rotWithShape="0">
              <a:srgbClr val="FFFFFF">
                <a:alpha val="71999"/>
              </a:srgbClr>
            </a:outerShdw>
          </a:effectLst>
          <a:latin typeface="+mn-lt"/>
          <a:ea typeface="+mn-ea"/>
          <a:cs typeface="+mn-cs"/>
          <a:sym typeface="Avenir Next"/>
        </a:defRPr>
      </a:lvl8pPr>
      <a:lvl9pPr indent="1828800" algn="ctr" defTabSz="584200">
        <a:defRPr b="1" cap="all">
          <a:solidFill>
            <a:schemeClr val="tx1"/>
          </a:solidFill>
          <a:effectLst>
            <a:outerShdw blurRad="25400" dist="25400" dir="5520000" rotWithShape="0">
              <a:srgbClr val="FFFFFF">
                <a:alpha val="71999"/>
              </a:srgbClr>
            </a:outerShdw>
          </a:effectLst>
          <a:latin typeface="+mn-lt"/>
          <a:ea typeface="+mn-ea"/>
          <a:cs typeface="+mn-cs"/>
          <a:sym typeface="Avenir Nex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9.t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4.xml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18.png"/><Relationship Id="rId8" Type="http://schemas.openxmlformats.org/officeDocument/2006/relationships/image" Target="../media/image19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7.xml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7" Type="http://schemas.openxmlformats.org/officeDocument/2006/relationships/image" Target="../media/image18.png"/><Relationship Id="rId8" Type="http://schemas.openxmlformats.org/officeDocument/2006/relationships/image" Target="../media/image19.png"/><Relationship Id="rId1" Type="http://schemas.microsoft.com/office/2007/relationships/media" Target="../media/media2.mov"/><Relationship Id="rId2" Type="http://schemas.openxmlformats.org/officeDocument/2006/relationships/video" Target="../media/media2.mov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>
            <a:spLocks noGrp="1"/>
          </p:cNvSpPr>
          <p:nvPr>
            <p:ph type="title"/>
          </p:nvPr>
        </p:nvSpPr>
        <p:spPr>
          <a:xfrm>
            <a:off x="914400" y="334376"/>
            <a:ext cx="11176001" cy="1866901"/>
          </a:xfrm>
          <a:prstGeom prst="rect">
            <a:avLst/>
          </a:prstGeom>
        </p:spPr>
        <p:txBody>
          <a:bodyPr anchor="b"/>
          <a:lstStyle/>
          <a:p>
            <a:pPr lvl="0">
              <a:defRPr sz="1800" b="0" cap="none" spc="0">
                <a:solidFill>
                  <a:srgbClr val="000000"/>
                </a:solidFill>
                <a:effectLst/>
              </a:defRPr>
            </a:pPr>
            <a:r>
              <a:rPr sz="4800" b="1" cap="all" spc="384">
                <a:solidFill>
                  <a:srgbClr val="4A4A4E"/>
                </a:solidFill>
                <a:effectLst>
                  <a:outerShdw blurRad="25400" dist="25400" dir="5520000" rotWithShape="0">
                    <a:srgbClr val="FFFFFF">
                      <a:alpha val="72000"/>
                    </a:srgbClr>
                  </a:outerShdw>
                </a:effectLst>
              </a:rPr>
              <a:t>Simulations of instabilities in Accretion disk Torus</a:t>
            </a:r>
          </a:p>
        </p:txBody>
      </p:sp>
      <p:sp>
        <p:nvSpPr>
          <p:cNvPr id="35" name="Shape 35"/>
          <p:cNvSpPr>
            <a:spLocks noGrp="1"/>
          </p:cNvSpPr>
          <p:nvPr>
            <p:ph type="body" idx="1"/>
          </p:nvPr>
        </p:nvSpPr>
        <p:spPr>
          <a:xfrm>
            <a:off x="2492780" y="6533738"/>
            <a:ext cx="8019240" cy="2627839"/>
          </a:xfrm>
          <a:prstGeom prst="rect">
            <a:avLst/>
          </a:prstGeom>
          <a:effectLst>
            <a:outerShdw blurRad="25400" dist="12700" dir="4920000" rotWithShape="0">
              <a:srgbClr val="FFFFFF">
                <a:alpha val="50000"/>
              </a:srgbClr>
            </a:outerShdw>
          </a:effectLst>
        </p:spPr>
        <p:txBody>
          <a:bodyPr anchor="t"/>
          <a:lstStyle/>
          <a:p>
            <a:pPr marL="0" lvl="0" indent="0" algn="ctr">
              <a:spcBef>
                <a:spcPts val="0"/>
              </a:spcBef>
              <a:buSzTx/>
              <a:buNone/>
              <a:defRPr sz="1800">
                <a:solidFill>
                  <a:srgbClr val="000000"/>
                </a:solidFill>
                <a:effectLst/>
              </a:defRPr>
            </a:pPr>
            <a:r>
              <a:rPr sz="3500">
                <a:solidFill>
                  <a:srgbClr val="3E3B39"/>
                </a:solidFill>
                <a:effectLst>
                  <a:outerShdw blurRad="25400" dist="12700" dir="4920000" rotWithShape="0">
                    <a:srgbClr val="FFFFFF">
                      <a:alpha val="50000"/>
                    </a:srgbClr>
                  </a:outerShdw>
                </a:effectLst>
                <a:latin typeface="Avenir Next Demi Bold"/>
                <a:ea typeface="Avenir Next Demi Bold"/>
                <a:cs typeface="Avenir Next Demi Bold"/>
                <a:sym typeface="Avenir Next Demi Bold"/>
              </a:rPr>
              <a:t>Jung Lin (Doris) Lee   (UC Berkeley)</a:t>
            </a:r>
          </a:p>
          <a:p>
            <a:pPr marL="0" lvl="0" indent="0" algn="ctr">
              <a:spcBef>
                <a:spcPts val="0"/>
              </a:spcBef>
              <a:buSzTx/>
              <a:buNone/>
              <a:defRPr sz="1800">
                <a:solidFill>
                  <a:srgbClr val="000000"/>
                </a:solidFill>
                <a:effectLst/>
              </a:defRPr>
            </a:pPr>
            <a:r>
              <a:rPr sz="3500">
                <a:solidFill>
                  <a:srgbClr val="3E3B39"/>
                </a:solidFill>
                <a:effectLst>
                  <a:outerShdw blurRad="25400" dist="12700" dir="4920000" rotWithShape="0">
                    <a:srgbClr val="FFFFFF">
                      <a:alpha val="50000"/>
                    </a:srgbClr>
                  </a:outerShdw>
                </a:effectLst>
                <a:latin typeface="Avenir Next Demi Bold"/>
                <a:ea typeface="Avenir Next Demi Bold"/>
                <a:cs typeface="Avenir Next Demi Bold"/>
                <a:sym typeface="Avenir Next Demi Bold"/>
              </a:rPr>
              <a:t>Kengo Tomida (Princeton)</a:t>
            </a:r>
          </a:p>
          <a:p>
            <a:pPr marL="0" lvl="0" indent="0" algn="ctr">
              <a:spcBef>
                <a:spcPts val="0"/>
              </a:spcBef>
              <a:buSzTx/>
              <a:buNone/>
              <a:defRPr sz="1800">
                <a:solidFill>
                  <a:srgbClr val="000000"/>
                </a:solidFill>
                <a:effectLst/>
              </a:defRPr>
            </a:pPr>
            <a:r>
              <a:rPr sz="3500">
                <a:solidFill>
                  <a:srgbClr val="3E3B39"/>
                </a:solidFill>
                <a:effectLst>
                  <a:outerShdw blurRad="25400" dist="12700" dir="4920000" rotWithShape="0">
                    <a:srgbClr val="FFFFFF">
                      <a:alpha val="50000"/>
                    </a:srgbClr>
                  </a:outerShdw>
                </a:effectLst>
                <a:latin typeface="Avenir Next Demi Bold"/>
                <a:ea typeface="Avenir Next Demi Bold"/>
                <a:cs typeface="Avenir Next Demi Bold"/>
                <a:sym typeface="Avenir Next Demi Bold"/>
              </a:rPr>
              <a:t>Jim Stone (Princeton)</a:t>
            </a:r>
          </a:p>
          <a:p>
            <a:pPr marL="0" lvl="0" indent="0" algn="ctr">
              <a:spcBef>
                <a:spcPts val="0"/>
              </a:spcBef>
              <a:buSzTx/>
              <a:buNone/>
              <a:defRPr sz="1800">
                <a:solidFill>
                  <a:srgbClr val="000000"/>
                </a:solidFill>
                <a:effectLst/>
              </a:defRPr>
            </a:pPr>
            <a:r>
              <a:rPr sz="3500">
                <a:solidFill>
                  <a:srgbClr val="3E3B39"/>
                </a:solidFill>
                <a:effectLst>
                  <a:outerShdw blurRad="25400" dist="12700" dir="4920000" rotWithShape="0">
                    <a:srgbClr val="FFFFFF">
                      <a:alpha val="50000"/>
                    </a:srgbClr>
                  </a:outerShdw>
                </a:effectLst>
                <a:latin typeface="Avenir Next Demi Bold"/>
                <a:ea typeface="Avenir Next Demi Bold"/>
                <a:cs typeface="Avenir Next Demi Bold"/>
                <a:sym typeface="Avenir Next Demi Bold"/>
              </a:rPr>
              <a:t>USRP Final Presentation, 08/06/2015</a:t>
            </a:r>
          </a:p>
        </p:txBody>
      </p:sp>
      <p:grpSp>
        <p:nvGrpSpPr>
          <p:cNvPr id="38" name="Group 38"/>
          <p:cNvGrpSpPr/>
          <p:nvPr/>
        </p:nvGrpSpPr>
        <p:grpSpPr>
          <a:xfrm>
            <a:off x="3977522" y="2348847"/>
            <a:ext cx="5049756" cy="4037320"/>
            <a:chOff x="-127000" y="-88900"/>
            <a:chExt cx="5049754" cy="4037318"/>
          </a:xfrm>
        </p:grpSpPr>
        <p:pic>
          <p:nvPicPr>
            <p:cNvPr id="37" name="pasted-image.png"/>
            <p:cNvPicPr/>
            <p:nvPr/>
          </p:nvPicPr>
          <p:blipFill>
            <a:blip r:embed="rId2">
              <a:extLst/>
            </a:blip>
            <a:srcRect l="1378" t="1378" r="1378" b="1378"/>
            <a:stretch>
              <a:fillRect/>
            </a:stretch>
          </p:blipFill>
          <p:spPr>
            <a:xfrm>
              <a:off x="0" y="0"/>
              <a:ext cx="4795755" cy="3707119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36" name="Picture 35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127000" y="-88900"/>
              <a:ext cx="5049755" cy="4037319"/>
            </a:xfrm>
            <a:prstGeom prst="rect">
              <a:avLst/>
            </a:prstGeom>
            <a:effectLst/>
          </p:spPr>
        </p:pic>
      </p:grpSp>
      <p:sp>
        <p:nvSpPr>
          <p:cNvPr id="39" name="Shape 39"/>
          <p:cNvSpPr/>
          <p:nvPr/>
        </p:nvSpPr>
        <p:spPr>
          <a:xfrm>
            <a:off x="7687644" y="9309148"/>
            <a:ext cx="5380854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700"/>
            </a:lvl1pPr>
          </a:lstStyle>
          <a:p>
            <a:pPr lvl="0">
              <a:defRPr sz="1800" i="0">
                <a:solidFill>
                  <a:srgbClr val="000000"/>
                </a:solidFill>
                <a:effectLst/>
              </a:defRPr>
            </a:pPr>
            <a:r>
              <a:rPr sz="1700" i="1">
                <a:solidFill>
                  <a:srgbClr val="5E524C"/>
                </a:solidFill>
                <a:effectLst>
                  <a:outerShdw blurRad="25400" dist="25400" dir="5520000" rotWithShape="0">
                    <a:srgbClr val="FFFFFF">
                      <a:alpha val="71999"/>
                    </a:srgbClr>
                  </a:outerShdw>
                </a:effectLst>
              </a:rPr>
              <a:t>Image Credit: Gemini Observatory, Lynette Cook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>
            <a:spLocks noGrp="1"/>
          </p:cNvSpPr>
          <p:nvPr>
            <p:ph type="title"/>
          </p:nvPr>
        </p:nvSpPr>
        <p:spPr>
          <a:xfrm>
            <a:off x="901700" y="635000"/>
            <a:ext cx="11201400" cy="1070472"/>
          </a:xfrm>
          <a:prstGeom prst="rect">
            <a:avLst/>
          </a:prstGeom>
        </p:spPr>
        <p:txBody>
          <a:bodyPr/>
          <a:lstStyle/>
          <a:p>
            <a:pPr lvl="0">
              <a:defRPr sz="1800" b="0" cap="none" spc="0">
                <a:solidFill>
                  <a:srgbClr val="000000"/>
                </a:solidFill>
                <a:effectLst/>
              </a:defRPr>
            </a:pPr>
            <a:r>
              <a:rPr sz="4800" b="1" cap="all" spc="384">
                <a:solidFill>
                  <a:srgbClr val="4A4A4E"/>
                </a:solidFill>
                <a:effectLst>
                  <a:outerShdw blurRad="25400" dist="25400" dir="5520000" rotWithShape="0">
                    <a:srgbClr val="FFFFFF">
                      <a:alpha val="72000"/>
                    </a:srgbClr>
                  </a:outerShdw>
                </a:effectLst>
              </a:rPr>
              <a:t>MRI Mode growth analysis</a:t>
            </a:r>
          </a:p>
        </p:txBody>
      </p:sp>
      <p:pic>
        <p:nvPicPr>
          <p:cNvPr id="100" name="Screen Shot 2015-07-28 at 5.08.38 PM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17600" y="1892300"/>
            <a:ext cx="10769600" cy="73914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>
            <a:spLocks noGrp="1"/>
          </p:cNvSpPr>
          <p:nvPr>
            <p:ph type="title"/>
          </p:nvPr>
        </p:nvSpPr>
        <p:spPr>
          <a:xfrm>
            <a:off x="-275901" y="641350"/>
            <a:ext cx="13556602" cy="1714500"/>
          </a:xfrm>
          <a:prstGeom prst="rect">
            <a:avLst/>
          </a:prstGeom>
        </p:spPr>
        <p:txBody>
          <a:bodyPr/>
          <a:lstStyle/>
          <a:p>
            <a:pPr lvl="0">
              <a:defRPr sz="1800" b="0" cap="none" spc="0">
                <a:solidFill>
                  <a:srgbClr val="000000"/>
                </a:solidFill>
                <a:effectLst/>
              </a:defRPr>
            </a:pPr>
            <a:r>
              <a:rPr sz="4800" b="1" cap="all" spc="384">
                <a:solidFill>
                  <a:srgbClr val="4A4A4E"/>
                </a:solidFill>
                <a:effectLst>
                  <a:outerShdw blurRad="25400" dist="25400" dir="5520000" rotWithShape="0">
                    <a:srgbClr val="FFFFFF">
                      <a:alpha val="72000"/>
                    </a:srgbClr>
                  </a:outerShdw>
                </a:effectLst>
              </a:rPr>
              <a:t>Mass accretion rate history</a:t>
            </a:r>
          </a:p>
        </p:txBody>
      </p:sp>
      <p:grpSp>
        <p:nvGrpSpPr>
          <p:cNvPr id="107" name="Group 107"/>
          <p:cNvGrpSpPr/>
          <p:nvPr/>
        </p:nvGrpSpPr>
        <p:grpSpPr>
          <a:xfrm>
            <a:off x="1160932" y="2131423"/>
            <a:ext cx="10682936" cy="7065554"/>
            <a:chOff x="-126999" y="-88900"/>
            <a:chExt cx="10682934" cy="7065553"/>
          </a:xfrm>
        </p:grpSpPr>
        <p:pic>
          <p:nvPicPr>
            <p:cNvPr id="106" name="Screen Shot 2015-07-31 at 12.38.16 PM.png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0428935" cy="6735354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05" name="Picture 104"/>
            <p:cNvPicPr/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-127000" y="-88900"/>
              <a:ext cx="10682935" cy="7065554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>
            <a:spLocks noGrp="1"/>
          </p:cNvSpPr>
          <p:nvPr>
            <p:ph type="title"/>
          </p:nvPr>
        </p:nvSpPr>
        <p:spPr>
          <a:xfrm>
            <a:off x="901700" y="981287"/>
            <a:ext cx="11201400" cy="1034626"/>
          </a:xfrm>
          <a:prstGeom prst="rect">
            <a:avLst/>
          </a:prstGeom>
        </p:spPr>
        <p:txBody>
          <a:bodyPr/>
          <a:lstStyle/>
          <a:p>
            <a:pPr lvl="0">
              <a:defRPr sz="1800" b="0" cap="none" spc="0">
                <a:solidFill>
                  <a:srgbClr val="000000"/>
                </a:solidFill>
                <a:effectLst/>
              </a:defRPr>
            </a:pPr>
            <a:r>
              <a:rPr sz="4800" b="1" cap="all" spc="384">
                <a:solidFill>
                  <a:srgbClr val="4A4A4E"/>
                </a:solidFill>
                <a:effectLst>
                  <a:outerShdw blurRad="25400" dist="25400" dir="5520000" rotWithShape="0">
                    <a:srgbClr val="FFFFFF">
                      <a:alpha val="72000"/>
                    </a:srgbClr>
                  </a:outerShdw>
                </a:effectLst>
              </a:rPr>
              <a:t>Summary</a:t>
            </a:r>
          </a:p>
        </p:txBody>
      </p:sp>
      <p:graphicFrame>
        <p:nvGraphicFramePr>
          <p:cNvPr id="112" name="Table 112"/>
          <p:cNvGraphicFramePr/>
          <p:nvPr/>
        </p:nvGraphicFramePr>
        <p:xfrm>
          <a:off x="935976" y="2146882"/>
          <a:ext cx="11132846" cy="6882230"/>
        </p:xfrm>
        <a:graphic>
          <a:graphicData uri="http://schemas.openxmlformats.org/drawingml/2006/table">
            <a:tbl>
              <a:tblPr>
                <a:tableStyleId>{C7B018BB-80A7-4F77-B60F-C8B233D01FF8}</a:tableStyleId>
              </a:tblPr>
              <a:tblGrid>
                <a:gridCol w="5566423"/>
                <a:gridCol w="5566423"/>
              </a:tblGrid>
              <a:tr h="1376446">
                <a:tc>
                  <a:txBody>
                    <a:bodyPr/>
                    <a:lstStyle/>
                    <a:p>
                      <a:pPr lvl="0">
                        <a:defRPr cap="none">
                          <a:solidFill>
                            <a:srgbClr val="000000"/>
                          </a:solidFill>
                          <a:effectLst/>
                        </a:defRPr>
                      </a:pPr>
                      <a:r>
                        <a:rPr sz="2400">
                          <a:solidFill>
                            <a:srgbClr val="2A2927"/>
                          </a:solidFill>
                          <a:effectLst>
                            <a:outerShdw blurRad="25400" dist="25400" dir="5520000" rotWithShape="0">
                              <a:srgbClr val="FFFFFF">
                                <a:alpha val="72000"/>
                              </a:srgbClr>
                            </a:outerShdw>
                          </a:effectLst>
                          <a:sym typeface="Avenir Next Medium"/>
                        </a:rPr>
                        <a:t>Papaloizou Pringle Instability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7E5F3C"/>
                      </a:solidFill>
                      <a:miter lim="400000"/>
                    </a:lnL>
                    <a:lnR w="127000">
                      <a:solidFill>
                        <a:srgbClr val="737269">
                          <a:alpha val="80000"/>
                        </a:srgbClr>
                      </a:solidFill>
                      <a:miter lim="400000"/>
                    </a:lnR>
                    <a:lnT>
                      <a:solidFill>
                        <a:srgbClr val="7E5F3C"/>
                      </a:solidFill>
                      <a:miter lim="400000"/>
                    </a:lnT>
                    <a:lnB w="127000">
                      <a:solidFill>
                        <a:srgbClr val="737269">
                          <a:alpha val="80000"/>
                        </a:srgbClr>
                      </a:solidFill>
                      <a:miter lim="400000"/>
                    </a:lnB>
                    <a:solidFill>
                      <a:srgbClr val="F6F5F4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 cap="none">
                          <a:solidFill>
                            <a:srgbClr val="000000"/>
                          </a:solidFill>
                          <a:effectLst/>
                        </a:defRPr>
                      </a:pPr>
                      <a:r>
                        <a:rPr sz="2400">
                          <a:solidFill>
                            <a:srgbClr val="2A2927"/>
                          </a:solidFill>
                          <a:effectLst>
                            <a:outerShdw blurRad="25400" dist="25400" dir="5520000" rotWithShape="0">
                              <a:srgbClr val="FFFFFF">
                                <a:alpha val="72000"/>
                              </a:srgbClr>
                            </a:outerShdw>
                          </a:effectLst>
                          <a:sym typeface="Avenir Next Medium"/>
                        </a:rPr>
                        <a:t>Magnetorotational Instability</a:t>
                      </a:r>
                    </a:p>
                  </a:txBody>
                  <a:tcPr marL="50800" marR="50800" marT="50800" marB="50800" anchor="ctr" horzOverflow="overflow">
                    <a:lnL w="127000">
                      <a:solidFill>
                        <a:srgbClr val="737269">
                          <a:alpha val="80000"/>
                        </a:srgbClr>
                      </a:solidFill>
                      <a:miter lim="400000"/>
                    </a:lnL>
                    <a:lnR>
                      <a:solidFill>
                        <a:srgbClr val="7E5F3C"/>
                      </a:solidFill>
                      <a:miter lim="400000"/>
                    </a:lnR>
                    <a:lnT>
                      <a:solidFill>
                        <a:srgbClr val="7E5F3C"/>
                      </a:solidFill>
                      <a:miter lim="400000"/>
                    </a:lnT>
                    <a:lnB w="127000">
                      <a:solidFill>
                        <a:srgbClr val="737269">
                          <a:alpha val="80000"/>
                        </a:srgbClr>
                      </a:solidFill>
                      <a:miter lim="400000"/>
                    </a:lnB>
                    <a:solidFill>
                      <a:srgbClr val="F6F5F4"/>
                    </a:solidFill>
                  </a:tcPr>
                </a:tc>
              </a:tr>
              <a:tr h="1376446">
                <a:tc>
                  <a:txBody>
                    <a:bodyPr/>
                    <a:lstStyle/>
                    <a:p>
                      <a:pPr lvl="0">
                        <a:defRPr cap="none">
                          <a:solidFill>
                            <a:srgbClr val="000000"/>
                          </a:solidFill>
                          <a:effectLst/>
                        </a:defRPr>
                      </a:pPr>
                      <a:r>
                        <a:rPr sz="2400">
                          <a:solidFill>
                            <a:srgbClr val="2A2927"/>
                          </a:solidFill>
                          <a:effectLst>
                            <a:outerShdw blurRad="25400" dist="25400" dir="5520000" rotWithShape="0">
                              <a:srgbClr val="FFFFFF">
                                <a:alpha val="72000"/>
                              </a:srgbClr>
                            </a:outerShdw>
                          </a:effectLst>
                          <a:sym typeface="Avenir Next Medium"/>
                        </a:rPr>
                        <a:t>Global, nonaxisymmetric, Hydrodynamical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7E5F3C"/>
                      </a:solidFill>
                      <a:miter lim="400000"/>
                    </a:lnL>
                    <a:lnR w="127000">
                      <a:solidFill>
                        <a:srgbClr val="737269">
                          <a:alpha val="80000"/>
                        </a:srgbClr>
                      </a:solidFill>
                      <a:miter lim="400000"/>
                    </a:lnR>
                    <a:lnT w="127000">
                      <a:solidFill>
                        <a:srgbClr val="737269">
                          <a:alpha val="80000"/>
                        </a:srgbClr>
                      </a:solidFill>
                      <a:miter lim="400000"/>
                    </a:lnT>
                    <a:solidFill>
                      <a:srgbClr val="F6F5F4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 cap="none">
                          <a:solidFill>
                            <a:srgbClr val="000000"/>
                          </a:solidFill>
                          <a:effectLst/>
                        </a:defRPr>
                      </a:pPr>
                      <a:r>
                        <a:rPr sz="2400">
                          <a:solidFill>
                            <a:srgbClr val="2A2927"/>
                          </a:solidFill>
                          <a:effectLst>
                            <a:outerShdw blurRad="25400" dist="25400" dir="5520000" rotWithShape="0">
                              <a:srgbClr val="FFFFFF">
                                <a:alpha val="72000"/>
                              </a:srgbClr>
                            </a:outerShdw>
                          </a:effectLst>
                          <a:sym typeface="Avenir Next Medium"/>
                        </a:rPr>
                        <a:t>Local, MHD</a:t>
                      </a:r>
                    </a:p>
                  </a:txBody>
                  <a:tcPr marL="50800" marR="50800" marT="50800" marB="50800" anchor="ctr" horzOverflow="overflow">
                    <a:lnL w="127000">
                      <a:solidFill>
                        <a:srgbClr val="737269">
                          <a:alpha val="80000"/>
                        </a:srgbClr>
                      </a:solidFill>
                      <a:miter lim="400000"/>
                    </a:lnL>
                    <a:lnR>
                      <a:solidFill>
                        <a:srgbClr val="7E5F3C"/>
                      </a:solidFill>
                      <a:miter lim="400000"/>
                    </a:lnR>
                    <a:lnT w="127000">
                      <a:solidFill>
                        <a:srgbClr val="737269">
                          <a:alpha val="80000"/>
                        </a:srgbClr>
                      </a:solidFill>
                      <a:miter lim="400000"/>
                    </a:lnT>
                    <a:solidFill>
                      <a:srgbClr val="F6F5F4"/>
                    </a:solidFill>
                  </a:tcPr>
                </a:tc>
              </a:tr>
              <a:tr h="1376446">
                <a:tc>
                  <a:txBody>
                    <a:bodyPr/>
                    <a:lstStyle/>
                    <a:p>
                      <a:pPr lvl="0">
                        <a:defRPr cap="none">
                          <a:solidFill>
                            <a:srgbClr val="000000"/>
                          </a:solidFill>
                          <a:effectLst/>
                        </a:defRPr>
                      </a:pPr>
                      <a:r>
                        <a:rPr sz="2400">
                          <a:solidFill>
                            <a:srgbClr val="2A2927"/>
                          </a:solidFill>
                          <a:effectLst>
                            <a:outerShdw blurRad="25400" dist="25400" dir="5520000" rotWithShape="0">
                              <a:srgbClr val="FFFFFF">
                                <a:alpha val="72000"/>
                              </a:srgbClr>
                            </a:outerShdw>
                          </a:effectLst>
                          <a:sym typeface="Avenir Next Medium"/>
                        </a:rPr>
                        <a:t>Constant Angular Momentum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7E5F3C"/>
                      </a:solidFill>
                      <a:miter lim="400000"/>
                    </a:lnL>
                    <a:lnR w="127000">
                      <a:solidFill>
                        <a:srgbClr val="737269">
                          <a:alpha val="80000"/>
                        </a:srgbClr>
                      </a:solidFill>
                      <a:miter lim="400000"/>
                    </a:lnR>
                    <a:solidFill>
                      <a:srgbClr val="F6F5F4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 cap="none">
                          <a:solidFill>
                            <a:srgbClr val="000000"/>
                          </a:solidFill>
                          <a:effectLst/>
                        </a:defRPr>
                      </a:pPr>
                      <a:r>
                        <a:rPr sz="2400">
                          <a:solidFill>
                            <a:srgbClr val="2A2927"/>
                          </a:solidFill>
                          <a:effectLst>
                            <a:outerShdw blurRad="25400" dist="25400" dir="5520000" rotWithShape="0">
                              <a:srgbClr val="FFFFFF">
                                <a:alpha val="72000"/>
                              </a:srgbClr>
                            </a:outerShdw>
                          </a:effectLst>
                          <a:sym typeface="Avenir Next Medium"/>
                        </a:rPr>
                        <a:t>Shearing </a:t>
                      </a:r>
                    </a:p>
                  </a:txBody>
                  <a:tcPr marL="50800" marR="50800" marT="50800" marB="50800" anchor="ctr" horzOverflow="overflow">
                    <a:lnL w="127000">
                      <a:solidFill>
                        <a:srgbClr val="737269">
                          <a:alpha val="80000"/>
                        </a:srgbClr>
                      </a:solidFill>
                      <a:miter lim="400000"/>
                    </a:lnL>
                    <a:lnR>
                      <a:solidFill>
                        <a:srgbClr val="7E5F3C"/>
                      </a:solidFill>
                      <a:miter lim="400000"/>
                    </a:lnR>
                    <a:solidFill>
                      <a:srgbClr val="F6F5F4"/>
                    </a:solidFill>
                  </a:tcPr>
                </a:tc>
              </a:tr>
              <a:tr h="1376446">
                <a:tc>
                  <a:txBody>
                    <a:bodyPr/>
                    <a:lstStyle/>
                    <a:p>
                      <a:pPr lvl="0">
                        <a:defRPr cap="none">
                          <a:solidFill>
                            <a:srgbClr val="000000"/>
                          </a:solidFill>
                          <a:effectLst/>
                        </a:defRPr>
                      </a:pPr>
                      <a:r>
                        <a:rPr sz="2400">
                          <a:solidFill>
                            <a:srgbClr val="2A2927"/>
                          </a:solidFill>
                          <a:effectLst>
                            <a:outerShdw blurRad="25400" dist="25400" dir="5520000" rotWithShape="0">
                              <a:srgbClr val="FFFFFF">
                                <a:alpha val="72000"/>
                              </a:srgbClr>
                            </a:outerShdw>
                          </a:effectLst>
                          <a:sym typeface="Avenir Next Medium"/>
                        </a:rPr>
                        <a:t>m=1 mode dominant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7E5F3C"/>
                      </a:solidFill>
                      <a:miter lim="400000"/>
                    </a:lnL>
                    <a:lnR w="127000">
                      <a:solidFill>
                        <a:srgbClr val="737269">
                          <a:alpha val="80000"/>
                        </a:srgbClr>
                      </a:solidFill>
                      <a:miter lim="400000"/>
                    </a:lnR>
                    <a:solidFill>
                      <a:srgbClr val="F6F5F4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 cap="none">
                          <a:solidFill>
                            <a:srgbClr val="000000"/>
                          </a:solidFill>
                          <a:effectLst/>
                        </a:defRPr>
                      </a:pPr>
                      <a:r>
                        <a:rPr sz="2400">
                          <a:solidFill>
                            <a:srgbClr val="2A2927"/>
                          </a:solidFill>
                          <a:effectLst>
                            <a:outerShdw blurRad="25400" dist="25400" dir="5520000" rotWithShape="0">
                              <a:srgbClr val="FFFFFF">
                                <a:alpha val="72000"/>
                              </a:srgbClr>
                            </a:outerShdw>
                          </a:effectLst>
                          <a:sym typeface="Avenir Next Medium"/>
                        </a:rPr>
                        <a:t>higher order modes dominant</a:t>
                      </a:r>
                    </a:p>
                  </a:txBody>
                  <a:tcPr marL="50800" marR="50800" marT="50800" marB="50800" anchor="ctr" horzOverflow="overflow">
                    <a:lnL w="127000">
                      <a:solidFill>
                        <a:srgbClr val="737269">
                          <a:alpha val="80000"/>
                        </a:srgbClr>
                      </a:solidFill>
                      <a:miter lim="400000"/>
                    </a:lnL>
                    <a:lnR>
                      <a:solidFill>
                        <a:srgbClr val="7E5F3C"/>
                      </a:solidFill>
                      <a:miter lim="400000"/>
                    </a:lnR>
                    <a:lnB>
                      <a:solidFill>
                        <a:srgbClr val="737269">
                          <a:alpha val="80000"/>
                        </a:srgbClr>
                      </a:solidFill>
                      <a:miter lim="400000"/>
                    </a:lnB>
                    <a:solidFill>
                      <a:srgbClr val="F6F5F4"/>
                    </a:solidFill>
                  </a:tcPr>
                </a:tc>
              </a:tr>
              <a:tr h="1376446">
                <a:tc>
                  <a:txBody>
                    <a:bodyPr/>
                    <a:lstStyle/>
                    <a:p>
                      <a:pPr lvl="0">
                        <a:defRPr cap="none">
                          <a:solidFill>
                            <a:srgbClr val="000000"/>
                          </a:solidFill>
                          <a:effectLst/>
                        </a:defRPr>
                      </a:pPr>
                      <a:r>
                        <a:rPr sz="2400">
                          <a:solidFill>
                            <a:srgbClr val="2A2927"/>
                          </a:solidFill>
                          <a:effectLst>
                            <a:outerShdw blurRad="25400" dist="25400" dir="5520000" rotWithShape="0">
                              <a:srgbClr val="FFFFFF">
                                <a:alpha val="72000"/>
                              </a:srgbClr>
                            </a:outerShdw>
                          </a:effectLst>
                          <a:sym typeface="Avenir Next Medium"/>
                        </a:rPr>
                        <a:t>Provide angular momentum transport, but not as considerable as MRI.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7E5F3C"/>
                      </a:solidFill>
                      <a:miter lim="400000"/>
                    </a:lnL>
                    <a:lnR w="127000">
                      <a:solidFill>
                        <a:srgbClr val="737269">
                          <a:alpha val="80000"/>
                        </a:srgbClr>
                      </a:solidFill>
                      <a:miter lim="400000"/>
                    </a:lnR>
                    <a:lnB>
                      <a:solidFill>
                        <a:srgbClr val="7E5F3C"/>
                      </a:solidFill>
                      <a:miter lim="400000"/>
                    </a:lnB>
                    <a:solidFill>
                      <a:srgbClr val="F6F5F4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 cap="none">
                          <a:solidFill>
                            <a:srgbClr val="000000"/>
                          </a:solidFill>
                          <a:effectLst/>
                        </a:defRPr>
                      </a:pPr>
                      <a:r>
                        <a:rPr sz="2400">
                          <a:solidFill>
                            <a:srgbClr val="2A2927"/>
                          </a:solidFill>
                          <a:effectLst>
                            <a:outerShdw blurRad="25400" dist="25400" dir="5520000" rotWithShape="0">
                              <a:srgbClr val="FFFFFF">
                                <a:alpha val="72000"/>
                              </a:srgbClr>
                            </a:outerShdw>
                          </a:effectLst>
                          <a:sym typeface="Avenir Next Medium"/>
                        </a:rPr>
                        <a:t>Faster growth. More effective angular momentum transport .</a:t>
                      </a:r>
                    </a:p>
                  </a:txBody>
                  <a:tcPr marL="50800" marR="50800" marT="50800" marB="50800" anchor="ctr" horzOverflow="overflow">
                    <a:lnL w="127000">
                      <a:solidFill>
                        <a:srgbClr val="737269">
                          <a:alpha val="80000"/>
                        </a:srgbClr>
                      </a:solidFill>
                      <a:miter lim="400000"/>
                    </a:lnL>
                    <a:lnR>
                      <a:solidFill>
                        <a:srgbClr val="546A93"/>
                      </a:solidFill>
                      <a:miter lim="400000"/>
                    </a:lnR>
                    <a:lnT>
                      <a:solidFill>
                        <a:srgbClr val="737269">
                          <a:alpha val="80000"/>
                        </a:srgbClr>
                      </a:solidFill>
                      <a:miter lim="400000"/>
                    </a:lnT>
                    <a:lnB>
                      <a:solidFill>
                        <a:srgbClr val="546A93"/>
                      </a:solidFill>
                      <a:miter lim="400000"/>
                    </a:lnB>
                    <a:solidFill>
                      <a:srgbClr val="F6F5F4"/>
                    </a:solidFill>
                  </a:tcPr>
                </a:tc>
              </a:tr>
            </a:tbl>
          </a:graphicData>
        </a:graphic>
      </p:graphicFrame>
      <p:pic>
        <p:nvPicPr>
          <p:cNvPr id="113" name="pasted-image.ti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126104" y="5770350"/>
            <a:ext cx="2627467" cy="37363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/>
          </p:cNvSpPr>
          <p:nvPr>
            <p:ph type="title"/>
          </p:nvPr>
        </p:nvSpPr>
        <p:spPr>
          <a:xfrm>
            <a:off x="2973349" y="944004"/>
            <a:ext cx="7058102" cy="1109192"/>
          </a:xfrm>
          <a:prstGeom prst="rect">
            <a:avLst/>
          </a:prstGeom>
        </p:spPr>
        <p:txBody>
          <a:bodyPr/>
          <a:lstStyle/>
          <a:p>
            <a:pPr lvl="0">
              <a:defRPr sz="1800" b="0" cap="none" spc="0">
                <a:solidFill>
                  <a:srgbClr val="000000"/>
                </a:solidFill>
                <a:effectLst/>
              </a:defRPr>
            </a:pPr>
            <a:r>
              <a:rPr sz="4800" b="1" cap="all" spc="384">
                <a:solidFill>
                  <a:srgbClr val="4A4A4E"/>
                </a:solidFill>
                <a:effectLst>
                  <a:outerShdw blurRad="25400" dist="25400" dir="5520000" rotWithShape="0">
                    <a:srgbClr val="FFFFFF">
                      <a:alpha val="72000"/>
                    </a:srgbClr>
                  </a:outerShdw>
                </a:effectLst>
              </a:rPr>
              <a:t>Simulation setup</a:t>
            </a:r>
          </a:p>
        </p:txBody>
      </p:sp>
      <p:sp>
        <p:nvSpPr>
          <p:cNvPr id="118" name="Shape 118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pic>
        <p:nvPicPr>
          <p:cNvPr id="119" name="Screen Shot 2015-07-27 at 9.45.23 AM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505315" y="2138989"/>
            <a:ext cx="7824426" cy="64933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20" name="2D slice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75059" y="2138989"/>
            <a:ext cx="5205462" cy="64933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asted-image.jp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864580" y="-838265"/>
            <a:ext cx="14733960" cy="11787167"/>
          </a:xfrm>
          <a:prstGeom prst="rect">
            <a:avLst/>
          </a:prstGeom>
          <a:ln w="12700">
            <a:miter lim="400000"/>
          </a:ln>
        </p:spPr>
      </p:pic>
      <p:sp>
        <p:nvSpPr>
          <p:cNvPr id="42" name="Shape 42"/>
          <p:cNvSpPr>
            <a:spLocks noGrp="1"/>
          </p:cNvSpPr>
          <p:nvPr>
            <p:ph type="title"/>
          </p:nvPr>
        </p:nvSpPr>
        <p:spPr>
          <a:xfrm>
            <a:off x="1225652" y="641350"/>
            <a:ext cx="10553496" cy="1714500"/>
          </a:xfrm>
          <a:prstGeom prst="rect">
            <a:avLst/>
          </a:prstGeom>
        </p:spPr>
        <p:txBody>
          <a:bodyPr/>
          <a:lstStyle/>
          <a:p>
            <a:pPr lvl="0">
              <a:defRPr sz="1800" b="0" cap="none" spc="0">
                <a:solidFill>
                  <a:srgbClr val="000000"/>
                </a:solidFill>
                <a:effectLst/>
              </a:defRPr>
            </a:pPr>
            <a:r>
              <a:rPr sz="4800" b="1" cap="all" spc="384">
                <a:solidFill>
                  <a:srgbClr val="F6F5F4"/>
                </a:solidFill>
                <a:effectLst>
                  <a:outerShdw blurRad="25400" dist="25400" dir="5520000" rotWithShape="0">
                    <a:srgbClr val="FFFFFF">
                      <a:alpha val="72000"/>
                    </a:srgbClr>
                  </a:outerShdw>
                </a:effectLst>
              </a:rPr>
              <a:t>Accretion disks</a:t>
            </a:r>
          </a:p>
          <a:p>
            <a:pPr lvl="0">
              <a:defRPr sz="1800" b="0" cap="none" spc="0">
                <a:solidFill>
                  <a:srgbClr val="000000"/>
                </a:solidFill>
                <a:effectLst/>
              </a:defRPr>
            </a:pPr>
            <a:r>
              <a:rPr sz="4800" b="1" cap="all" spc="384">
                <a:solidFill>
                  <a:srgbClr val="F6F5F4"/>
                </a:solidFill>
                <a:effectLst>
                  <a:outerShdw blurRad="25400" dist="25400" dir="5520000" rotWithShape="0">
                    <a:srgbClr val="FFFFFF">
                      <a:alpha val="72000"/>
                    </a:srgbClr>
                  </a:outerShdw>
                </a:effectLst>
              </a:rPr>
              <a:t>in astrophysics</a:t>
            </a:r>
          </a:p>
        </p:txBody>
      </p:sp>
      <p:sp>
        <p:nvSpPr>
          <p:cNvPr id="43" name="Shape 43"/>
          <p:cNvSpPr>
            <a:spLocks noGrp="1"/>
          </p:cNvSpPr>
          <p:nvPr>
            <p:ph type="body" idx="1"/>
          </p:nvPr>
        </p:nvSpPr>
        <p:spPr>
          <a:xfrm>
            <a:off x="1141759" y="4141651"/>
            <a:ext cx="10721282" cy="5370824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F6F5F4"/>
                </a:solidFill>
                <a:effectLst>
                  <a:outerShdw blurRad="25400" dist="25400" dir="5520000" rotWithShape="0">
                    <a:srgbClr val="FFFFFF">
                      <a:alpha val="71999"/>
                    </a:srgbClr>
                  </a:outerShdw>
                </a:effectLst>
              </a:rPr>
              <a:t>Example:</a:t>
            </a:r>
          </a:p>
          <a:p>
            <a:pPr lvl="1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F6F5F4"/>
                </a:solidFill>
                <a:effectLst>
                  <a:outerShdw blurRad="25400" dist="25400" dir="5520000" rotWithShape="0">
                    <a:srgbClr val="FFFFFF">
                      <a:alpha val="71999"/>
                    </a:srgbClr>
                  </a:outerShdw>
                </a:effectLst>
              </a:rPr>
              <a:t>Protostellar discs</a:t>
            </a:r>
          </a:p>
          <a:p>
            <a:pPr lvl="1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F6F5F4"/>
                </a:solidFill>
                <a:effectLst>
                  <a:outerShdw blurRad="25400" dist="25400" dir="5520000" rotWithShape="0">
                    <a:srgbClr val="FFFFFF">
                      <a:alpha val="71999"/>
                    </a:srgbClr>
                  </a:outerShdw>
                </a:effectLst>
              </a:rPr>
              <a:t>Supermassive Black Holes in AGNs</a:t>
            </a:r>
          </a:p>
          <a:p>
            <a:pPr lvl="1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F6F5F4"/>
                </a:solidFill>
                <a:effectLst>
                  <a:outerShdw blurRad="25400" dist="25400" dir="5520000" rotWithShape="0">
                    <a:srgbClr val="FFFFFF">
                      <a:alpha val="71999"/>
                    </a:srgbClr>
                  </a:outerShdw>
                </a:effectLst>
              </a:rPr>
              <a:t> Mergers of neutron star binaries</a:t>
            </a:r>
          </a:p>
        </p:txBody>
      </p:sp>
      <p:pic>
        <p:nvPicPr>
          <p:cNvPr id="44" name="Picture 43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03659" y="2857231"/>
            <a:ext cx="10797481" cy="1574801"/>
          </a:xfrm>
          <a:prstGeom prst="rect">
            <a:avLst/>
          </a:prstGeom>
          <a:effectLst>
            <a:outerShdw blurRad="50800" dist="63500" dir="2700000" rotWithShape="0">
              <a:srgbClr val="000000">
                <a:alpha val="50000"/>
              </a:srgbClr>
            </a:outerShdw>
          </a:effectLst>
        </p:spPr>
      </p:pic>
      <p:sp>
        <p:nvSpPr>
          <p:cNvPr id="45" name="Shape 45"/>
          <p:cNvSpPr/>
          <p:nvPr/>
        </p:nvSpPr>
        <p:spPr>
          <a:xfrm>
            <a:off x="8731656" y="9265229"/>
            <a:ext cx="4010702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600">
                <a:solidFill>
                  <a:srgbClr val="C8C1B8"/>
                </a:solidFill>
              </a:defRPr>
            </a:lvl1pPr>
          </a:lstStyle>
          <a:p>
            <a:pPr lvl="0">
              <a:defRPr sz="1800" i="0">
                <a:solidFill>
                  <a:srgbClr val="000000"/>
                </a:solidFill>
                <a:effectLst/>
              </a:defRPr>
            </a:pPr>
            <a:r>
              <a:rPr sz="1600" i="1">
                <a:solidFill>
                  <a:srgbClr val="C8C1B8"/>
                </a:solidFill>
                <a:effectLst>
                  <a:outerShdw blurRad="25400" dist="25400" dir="5520000" rotWithShape="0">
                    <a:srgbClr val="FFFFFF">
                      <a:alpha val="71999"/>
                    </a:srgbClr>
                  </a:outerShdw>
                </a:effectLst>
              </a:rPr>
              <a:t>Image Credit: NASA Jet Propulsion Lab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>
            <a:spLocks noGrp="1"/>
          </p:cNvSpPr>
          <p:nvPr>
            <p:ph type="title"/>
          </p:nvPr>
        </p:nvSpPr>
        <p:spPr>
          <a:xfrm>
            <a:off x="901700" y="641350"/>
            <a:ext cx="11201400" cy="1714500"/>
          </a:xfrm>
          <a:prstGeom prst="rect">
            <a:avLst/>
          </a:prstGeom>
        </p:spPr>
        <p:txBody>
          <a:bodyPr/>
          <a:lstStyle/>
          <a:p>
            <a:pPr lvl="0">
              <a:defRPr sz="1800" b="0" cap="none" spc="0">
                <a:solidFill>
                  <a:srgbClr val="000000"/>
                </a:solidFill>
                <a:effectLst/>
              </a:defRPr>
            </a:pPr>
            <a:r>
              <a:rPr sz="4800" b="1" cap="all" spc="384">
                <a:solidFill>
                  <a:srgbClr val="4A4A4E"/>
                </a:solidFill>
                <a:effectLst>
                  <a:outerShdw blurRad="25400" dist="25400" dir="5520000" rotWithShape="0">
                    <a:srgbClr val="FFFFFF">
                      <a:alpha val="72000"/>
                    </a:srgbClr>
                  </a:outerShdw>
                </a:effectLst>
              </a:rPr>
              <a:t>Tools for simulating accretion disk physics</a:t>
            </a:r>
          </a:p>
        </p:txBody>
      </p:sp>
      <p:sp>
        <p:nvSpPr>
          <p:cNvPr id="50" name="Shape 50"/>
          <p:cNvSpPr/>
          <p:nvPr/>
        </p:nvSpPr>
        <p:spPr>
          <a:xfrm>
            <a:off x="6380143" y="2181629"/>
            <a:ext cx="6634581" cy="68127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/>
          <a:p>
            <a:pPr marL="444500" lvl="0" indent="-444500" algn="l">
              <a:spcBef>
                <a:spcPts val="3200"/>
              </a:spcBef>
              <a:buSzPct val="75000"/>
              <a:buChar char="•"/>
              <a:defRPr sz="1800" i="0">
                <a:solidFill>
                  <a:srgbClr val="000000"/>
                </a:solidFill>
                <a:effectLst/>
              </a:defRPr>
            </a:pPr>
            <a:r>
              <a:rPr sz="3600">
                <a:effectLst>
                  <a:outerShdw blurRad="25400" dist="25400" dir="5520000" rotWithShape="0">
                    <a:srgbClr val="FFFFFF">
                      <a:alpha val="71999"/>
                    </a:srgbClr>
                  </a:outerShdw>
                </a:effectLst>
              </a:rPr>
              <a:t>Athena ++, HLLC Solver</a:t>
            </a:r>
          </a:p>
          <a:p>
            <a:pPr marL="444500" lvl="0" indent="-444500" algn="l">
              <a:spcBef>
                <a:spcPts val="3200"/>
              </a:spcBef>
              <a:buSzPct val="75000"/>
              <a:buChar char="•"/>
              <a:defRPr sz="1800" i="0">
                <a:solidFill>
                  <a:srgbClr val="000000"/>
                </a:solidFill>
                <a:effectLst/>
              </a:defRPr>
            </a:pPr>
            <a:r>
              <a:rPr sz="3600">
                <a:effectLst>
                  <a:outerShdw blurRad="25400" dist="25400" dir="5520000" rotWithShape="0">
                    <a:srgbClr val="FFFFFF">
                      <a:alpha val="71999"/>
                    </a:srgbClr>
                  </a:outerShdw>
                </a:effectLst>
              </a:rPr>
              <a:t>Radial Log-gridding</a:t>
            </a:r>
          </a:p>
          <a:p>
            <a:pPr marL="444500" lvl="0" indent="-444500" algn="l">
              <a:spcBef>
                <a:spcPts val="3200"/>
              </a:spcBef>
              <a:buSzPct val="75000"/>
              <a:buChar char="•"/>
              <a:defRPr sz="1800" i="0">
                <a:solidFill>
                  <a:srgbClr val="000000"/>
                </a:solidFill>
                <a:effectLst/>
              </a:defRPr>
            </a:pPr>
            <a:r>
              <a:rPr sz="3600">
                <a:effectLst>
                  <a:outerShdw blurRad="25400" dist="25400" dir="5520000" rotWithShape="0">
                    <a:srgbClr val="FFFFFF">
                      <a:alpha val="71999"/>
                    </a:srgbClr>
                  </a:outerShdw>
                </a:effectLst>
              </a:rPr>
              <a:t>Static Mesh Refinement</a:t>
            </a:r>
          </a:p>
          <a:p>
            <a:pPr marL="444500" lvl="0" indent="-444500" algn="l">
              <a:spcBef>
                <a:spcPts val="3200"/>
              </a:spcBef>
              <a:buSzPct val="75000"/>
              <a:buChar char="•"/>
              <a:defRPr sz="1800" i="0">
                <a:solidFill>
                  <a:srgbClr val="000000"/>
                </a:solidFill>
                <a:effectLst/>
              </a:defRPr>
            </a:pPr>
            <a:r>
              <a:rPr sz="3600">
                <a:effectLst>
                  <a:outerShdw blurRad="25400" dist="25400" dir="5520000" rotWithShape="0">
                    <a:srgbClr val="FFFFFF">
                      <a:alpha val="71999"/>
                    </a:srgbClr>
                  </a:outerShdw>
                </a:effectLst>
              </a:rPr>
              <a:t>Spherical polar coordinates</a:t>
            </a:r>
          </a:p>
          <a:p>
            <a:pPr marL="444500" lvl="0" indent="-444500" algn="l">
              <a:spcBef>
                <a:spcPts val="3200"/>
              </a:spcBef>
              <a:buSzPct val="75000"/>
              <a:buChar char="•"/>
              <a:defRPr sz="1800" i="0">
                <a:solidFill>
                  <a:srgbClr val="000000"/>
                </a:solidFill>
                <a:effectLst/>
              </a:defRPr>
            </a:pPr>
            <a:r>
              <a:rPr sz="3600">
                <a:effectLst>
                  <a:outerShdw blurRad="25400" dist="25400" dir="5520000" rotWithShape="0">
                    <a:srgbClr val="FFFFFF">
                      <a:alpha val="71999"/>
                    </a:srgbClr>
                  </a:outerShdw>
                </a:effectLst>
              </a:rPr>
              <a:t>24~768 cores, MPI, NERSC</a:t>
            </a:r>
          </a:p>
        </p:txBody>
      </p:sp>
      <p:pic>
        <p:nvPicPr>
          <p:cNvPr id="51" name="Screen Shot 2015-07-29 at 1.59.03 PM.png"/>
          <p:cNvPicPr/>
          <p:nvPr/>
        </p:nvPicPr>
        <p:blipFill>
          <a:blip r:embed="rId3">
            <a:extLst/>
          </a:blip>
          <a:srcRect l="2222" t="751" r="2222" b="3694"/>
          <a:stretch>
            <a:fillRect/>
          </a:stretch>
        </p:blipFill>
        <p:spPr>
          <a:xfrm>
            <a:off x="1637385" y="2406253"/>
            <a:ext cx="4533134" cy="6363414"/>
          </a:xfrm>
          <a:prstGeom prst="rect">
            <a:avLst/>
          </a:prstGeom>
          <a:ln w="12700">
            <a:miter lim="400000"/>
          </a:ln>
        </p:spPr>
      </p:pic>
      <p:pic>
        <p:nvPicPr>
          <p:cNvPr id="52" name="2D slice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43128" y="2341350"/>
            <a:ext cx="5205463" cy="64933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1" animBg="1" advAuto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body" idx="1"/>
          </p:nvPr>
        </p:nvSpPr>
        <p:spPr>
          <a:xfrm>
            <a:off x="6893859" y="3414102"/>
            <a:ext cx="6386019" cy="5969001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effectLst>
                  <a:outerShdw blurRad="25400" dist="25400" dir="5520000" rotWithShape="0">
                    <a:srgbClr val="FFFFFF">
                      <a:alpha val="71999"/>
                    </a:srgbClr>
                  </a:outerShdw>
                </a:effectLst>
              </a:rPr>
              <a:t>hydrodynamic, global instability</a:t>
            </a:r>
          </a:p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effectLst>
                  <a:outerShdw blurRad="25400" dist="25400" dir="5520000" rotWithShape="0">
                    <a:srgbClr val="FFFFFF">
                      <a:alpha val="71999"/>
                    </a:srgbClr>
                  </a:outerShdw>
                </a:effectLst>
              </a:rPr>
              <a:t>constant angular momentum </a:t>
            </a:r>
          </a:p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effectLst>
                  <a:outerShdw blurRad="25400" dist="25400" dir="5520000" rotWithShape="0">
                    <a:srgbClr val="FFFFFF">
                      <a:alpha val="71999"/>
                    </a:srgbClr>
                  </a:outerShdw>
                </a:effectLst>
              </a:rPr>
              <a:t>Corotation amplification mechanism</a:t>
            </a:r>
          </a:p>
        </p:txBody>
      </p:sp>
      <p:grpSp>
        <p:nvGrpSpPr>
          <p:cNvPr id="59" name="Group 59"/>
          <p:cNvGrpSpPr/>
          <p:nvPr/>
        </p:nvGrpSpPr>
        <p:grpSpPr>
          <a:xfrm>
            <a:off x="538113" y="4075153"/>
            <a:ext cx="6231251" cy="5110100"/>
            <a:chOff x="-127000" y="-88900"/>
            <a:chExt cx="6231249" cy="5110098"/>
          </a:xfrm>
        </p:grpSpPr>
        <p:pic>
          <p:nvPicPr>
            <p:cNvPr id="58" name="ppi.png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5977250" cy="4779899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57" name="Picture 56"/>
            <p:cNvPicPr/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-127000" y="-88900"/>
              <a:ext cx="6231250" cy="5110099"/>
            </a:xfrm>
            <a:prstGeom prst="rect">
              <a:avLst/>
            </a:prstGeom>
            <a:effectLst/>
          </p:spPr>
        </p:pic>
      </p:grpSp>
      <p:sp>
        <p:nvSpPr>
          <p:cNvPr id="60" name="Shape 60"/>
          <p:cNvSpPr/>
          <p:nvPr/>
        </p:nvSpPr>
        <p:spPr>
          <a:xfrm>
            <a:off x="288979" y="771239"/>
            <a:ext cx="6729519" cy="28939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lnSpc>
                <a:spcPct val="80000"/>
              </a:lnSpc>
              <a:defRPr sz="4800" b="1" i="0" cap="all" spc="384">
                <a:solidFill>
                  <a:srgbClr val="4A4A4E"/>
                </a:solidFill>
                <a:effectLst>
                  <a:outerShdw blurRad="25400" dist="25400" dir="5520000" rotWithShape="0">
                    <a:srgbClr val="FFFFFF">
                      <a:alpha val="72000"/>
                    </a:srgbClr>
                  </a:outerShdw>
                </a:effectLst>
                <a:latin typeface="+mn-lt"/>
                <a:ea typeface="+mn-ea"/>
                <a:cs typeface="+mn-cs"/>
                <a:sym typeface="Avenir Next"/>
              </a:defRPr>
            </a:lvl1pPr>
          </a:lstStyle>
          <a:p>
            <a:pPr lvl="0">
              <a:defRPr sz="1800" b="0" cap="none" spc="0">
                <a:solidFill>
                  <a:srgbClr val="000000"/>
                </a:solidFill>
                <a:effectLst/>
              </a:defRPr>
            </a:pPr>
            <a:r>
              <a:rPr sz="4800" b="1" cap="all" spc="384">
                <a:solidFill>
                  <a:srgbClr val="4A4A4E"/>
                </a:solidFill>
                <a:effectLst>
                  <a:outerShdw blurRad="25400" dist="25400" dir="5520000" rotWithShape="0">
                    <a:srgbClr val="FFFFFF">
                      <a:alpha val="72000"/>
                    </a:srgbClr>
                  </a:outerShdw>
                </a:effectLst>
              </a:rPr>
              <a:t>Papaloizou-Pringle Instability</a:t>
            </a:r>
          </a:p>
        </p:txBody>
      </p:sp>
      <p:grpSp>
        <p:nvGrpSpPr>
          <p:cNvPr id="63" name="Group 63"/>
          <p:cNvGrpSpPr/>
          <p:nvPr/>
        </p:nvGrpSpPr>
        <p:grpSpPr>
          <a:xfrm>
            <a:off x="6688962" y="293510"/>
            <a:ext cx="5684130" cy="3849402"/>
            <a:chOff x="-126999" y="-88899"/>
            <a:chExt cx="5684128" cy="3849401"/>
          </a:xfrm>
        </p:grpSpPr>
        <p:pic>
          <p:nvPicPr>
            <p:cNvPr id="62" name="torus.png"/>
            <p:cNvPicPr/>
            <p:nvPr/>
          </p:nvPicPr>
          <p:blipFill>
            <a:blip r:embed="rId5">
              <a:extLst/>
            </a:blip>
            <a:srcRect l="3658" t="3147" r="1721" b="15937"/>
            <a:stretch>
              <a:fillRect/>
            </a:stretch>
          </p:blipFill>
          <p:spPr>
            <a:xfrm>
              <a:off x="0" y="0"/>
              <a:ext cx="5430129" cy="3519202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61" name="Picture 60"/>
            <p:cNvPicPr/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-127000" y="-88900"/>
              <a:ext cx="5684129" cy="3849402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>
            <a:spLocks noGrp="1"/>
          </p:cNvSpPr>
          <p:nvPr>
            <p:ph type="title"/>
          </p:nvPr>
        </p:nvSpPr>
        <p:spPr>
          <a:xfrm>
            <a:off x="144502" y="604467"/>
            <a:ext cx="12368395" cy="1788266"/>
          </a:xfrm>
          <a:prstGeom prst="rect">
            <a:avLst/>
          </a:prstGeom>
        </p:spPr>
        <p:txBody>
          <a:bodyPr/>
          <a:lstStyle/>
          <a:p>
            <a:pPr lvl="0">
              <a:defRPr sz="1800" b="0" cap="none" spc="0">
                <a:solidFill>
                  <a:srgbClr val="000000"/>
                </a:solidFill>
                <a:effectLst/>
              </a:defRPr>
            </a:pPr>
            <a:r>
              <a:rPr sz="4800" b="1" cap="all" spc="384">
                <a:solidFill>
                  <a:srgbClr val="4A4A4E"/>
                </a:solidFill>
                <a:effectLst>
                  <a:outerShdw blurRad="25400" dist="25400" dir="5520000" rotWithShape="0">
                    <a:srgbClr val="FFFFFF">
                      <a:alpha val="72000"/>
                    </a:srgbClr>
                  </a:outerShdw>
                </a:effectLst>
              </a:rPr>
              <a:t>Simulation results</a:t>
            </a:r>
          </a:p>
        </p:txBody>
      </p:sp>
      <p:pic>
        <p:nvPicPr>
          <p:cNvPr id="68" name="ppi.mov"/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2562610" y="2088631"/>
            <a:ext cx="7532179" cy="6998738"/>
          </a:xfrm>
          <a:prstGeom prst="rect">
            <a:avLst/>
          </a:prstGeom>
        </p:spPr>
      </p:pic>
      <p:pic>
        <p:nvPicPr>
          <p:cNvPr id="69" name="pasted-image.pdf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3020371" y="8279379"/>
            <a:ext cx="2980382" cy="179296"/>
          </a:xfrm>
          <a:prstGeom prst="rect">
            <a:avLst/>
          </a:prstGeom>
          <a:ln w="12700">
            <a:miter lim="400000"/>
          </a:ln>
        </p:spPr>
      </p:pic>
      <p:pic>
        <p:nvPicPr>
          <p:cNvPr id="70" name="pasted-image.pdf"/>
          <p:cNvPicPr/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2927337" y="8638757"/>
            <a:ext cx="482601" cy="283630"/>
          </a:xfrm>
          <a:prstGeom prst="rect">
            <a:avLst/>
          </a:prstGeom>
          <a:ln w="12700">
            <a:miter lim="400000"/>
          </a:ln>
        </p:spPr>
      </p:pic>
      <p:pic>
        <p:nvPicPr>
          <p:cNvPr id="71" name="pasted-image.pdf"/>
          <p:cNvPicPr/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3024337" y="8671514"/>
            <a:ext cx="912772" cy="218115"/>
          </a:xfrm>
          <a:prstGeom prst="rect">
            <a:avLst/>
          </a:prstGeom>
          <a:ln w="12700">
            <a:miter lim="400000"/>
          </a:ln>
        </p:spPr>
      </p:pic>
      <p:sp>
        <p:nvSpPr>
          <p:cNvPr id="72" name="Shape 72"/>
          <p:cNvSpPr/>
          <p:nvPr/>
        </p:nvSpPr>
        <p:spPr>
          <a:xfrm>
            <a:off x="7375001" y="8418621"/>
            <a:ext cx="2485798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3200"/>
              </a:spcBef>
              <a:defRPr sz="3600" i="0">
                <a:solidFill>
                  <a:srgbClr val="000000"/>
                </a:solidFill>
              </a:defRPr>
            </a:lvl1pPr>
          </a:lstStyle>
          <a:p>
            <a:pPr lvl="0">
              <a:defRPr sz="1800">
                <a:effectLst/>
              </a:defRPr>
            </a:pPr>
            <a:r>
              <a:rPr sz="3600">
                <a:effectLst>
                  <a:outerShdw blurRad="25400" dist="25400" dir="5520000" rotWithShape="0">
                    <a:srgbClr val="FFFFFF">
                      <a:alpha val="71999"/>
                    </a:srgbClr>
                  </a:outerShdw>
                </a:effectLst>
              </a:rPr>
              <a:t>96x64x128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0" fill="hold"/>
                                        <p:tgtEl>
                                          <p:spTgt spid="6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68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>
            <a:spLocks noGrp="1"/>
          </p:cNvSpPr>
          <p:nvPr>
            <p:ph type="title"/>
          </p:nvPr>
        </p:nvSpPr>
        <p:spPr>
          <a:xfrm>
            <a:off x="523054" y="641350"/>
            <a:ext cx="11201401" cy="1714500"/>
          </a:xfrm>
          <a:prstGeom prst="rect">
            <a:avLst/>
          </a:prstGeom>
        </p:spPr>
        <p:txBody>
          <a:bodyPr/>
          <a:lstStyle/>
          <a:p>
            <a:pPr lvl="1">
              <a:defRPr sz="1800" b="0" cap="none" spc="0">
                <a:solidFill>
                  <a:srgbClr val="000000"/>
                </a:solidFill>
                <a:effectLst/>
              </a:defRPr>
            </a:pPr>
            <a:r>
              <a:rPr sz="4800" b="1" cap="all" spc="384">
                <a:solidFill>
                  <a:srgbClr val="4A4A4E"/>
                </a:solidFill>
                <a:effectLst>
                  <a:outerShdw blurRad="25400" dist="25400" dir="5520000" rotWithShape="0">
                    <a:srgbClr val="FFFFFF">
                      <a:alpha val="72000"/>
                    </a:srgbClr>
                  </a:outerShdw>
                </a:effectLst>
              </a:rPr>
              <a:t>Mode Growth analysis</a:t>
            </a:r>
          </a:p>
        </p:txBody>
      </p:sp>
      <p:pic>
        <p:nvPicPr>
          <p:cNvPr id="77" name="pasted-image.pd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721266" y="6399286"/>
            <a:ext cx="254001" cy="423673"/>
          </a:xfrm>
          <a:prstGeom prst="rect">
            <a:avLst/>
          </a:prstGeom>
          <a:ln w="12700">
            <a:miter lim="400000"/>
          </a:ln>
        </p:spPr>
      </p:pic>
      <p:pic>
        <p:nvPicPr>
          <p:cNvPr id="78" name="Screen Shot 2015-07-24 at 1.18.55 PM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777603" y="2008034"/>
            <a:ext cx="9449541" cy="64771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pasted-image.pd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200219" y="2306232"/>
            <a:ext cx="6604362" cy="7020140"/>
          </a:xfrm>
          <a:prstGeom prst="rect">
            <a:avLst/>
          </a:prstGeom>
          <a:ln w="12700">
            <a:miter lim="400000"/>
          </a:ln>
        </p:spPr>
      </p:pic>
      <p:sp>
        <p:nvSpPr>
          <p:cNvPr id="83" name="Shape 83"/>
          <p:cNvSpPr>
            <a:spLocks noGrp="1"/>
          </p:cNvSpPr>
          <p:nvPr>
            <p:ph type="title"/>
          </p:nvPr>
        </p:nvSpPr>
        <p:spPr>
          <a:xfrm>
            <a:off x="901700" y="641350"/>
            <a:ext cx="11201400" cy="1714500"/>
          </a:xfrm>
          <a:prstGeom prst="rect">
            <a:avLst/>
          </a:prstGeom>
        </p:spPr>
        <p:txBody>
          <a:bodyPr/>
          <a:lstStyle/>
          <a:p>
            <a:pPr lvl="0">
              <a:defRPr sz="1800" b="0" cap="none" spc="0">
                <a:solidFill>
                  <a:srgbClr val="000000"/>
                </a:solidFill>
                <a:effectLst/>
              </a:defRPr>
            </a:pPr>
            <a:r>
              <a:rPr sz="4800" b="1" cap="all" spc="384">
                <a:solidFill>
                  <a:srgbClr val="4A4A4E"/>
                </a:solidFill>
                <a:effectLst>
                  <a:outerShdw blurRad="25400" dist="25400" dir="5520000" rotWithShape="0">
                    <a:srgbClr val="FFFFFF">
                      <a:alpha val="72000"/>
                    </a:srgbClr>
                  </a:outerShdw>
                </a:effectLst>
              </a:rPr>
              <a:t>Magnetorotational instability (MRI)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>
            <a:spLocks noGrp="1"/>
          </p:cNvSpPr>
          <p:nvPr>
            <p:ph type="title"/>
          </p:nvPr>
        </p:nvSpPr>
        <p:spPr>
          <a:xfrm>
            <a:off x="901700" y="976659"/>
            <a:ext cx="11201400" cy="1043882"/>
          </a:xfrm>
          <a:prstGeom prst="rect">
            <a:avLst/>
          </a:prstGeom>
        </p:spPr>
        <p:txBody>
          <a:bodyPr/>
          <a:lstStyle/>
          <a:p>
            <a:pPr lvl="0">
              <a:defRPr sz="1800" b="0" cap="none" spc="0">
                <a:solidFill>
                  <a:srgbClr val="000000"/>
                </a:solidFill>
                <a:effectLst/>
              </a:defRPr>
            </a:pPr>
            <a:r>
              <a:rPr sz="4800" b="1" cap="all" spc="384">
                <a:solidFill>
                  <a:srgbClr val="4A4A4E"/>
                </a:solidFill>
                <a:effectLst>
                  <a:outerShdw blurRad="25400" dist="25400" dir="5520000" rotWithShape="0">
                    <a:srgbClr val="FFFFFF">
                      <a:alpha val="72000"/>
                    </a:srgbClr>
                  </a:outerShdw>
                </a:effectLst>
              </a:rPr>
              <a:t>Run-away Instability</a:t>
            </a:r>
          </a:p>
        </p:txBody>
      </p:sp>
      <p:pic>
        <p:nvPicPr>
          <p:cNvPr id="88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19997" y="2218264"/>
            <a:ext cx="6564806" cy="673947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>
            <a:spLocks noGrp="1"/>
          </p:cNvSpPr>
          <p:nvPr>
            <p:ph type="title"/>
          </p:nvPr>
        </p:nvSpPr>
        <p:spPr>
          <a:xfrm>
            <a:off x="901700" y="641350"/>
            <a:ext cx="11201400" cy="1714500"/>
          </a:xfrm>
          <a:prstGeom prst="rect">
            <a:avLst/>
          </a:prstGeom>
        </p:spPr>
        <p:txBody>
          <a:bodyPr/>
          <a:lstStyle/>
          <a:p>
            <a:pPr lvl="0">
              <a:defRPr sz="1800" b="0" cap="none" spc="0">
                <a:solidFill>
                  <a:srgbClr val="000000"/>
                </a:solidFill>
                <a:effectLst/>
              </a:defRPr>
            </a:pPr>
            <a:r>
              <a:rPr sz="4800" b="1" cap="all" spc="384">
                <a:solidFill>
                  <a:srgbClr val="4A4A4E"/>
                </a:solidFill>
                <a:effectLst>
                  <a:outerShdw blurRad="25400" dist="25400" dir="5520000" rotWithShape="0">
                    <a:srgbClr val="FFFFFF">
                      <a:alpha val="72000"/>
                    </a:srgbClr>
                  </a:outerShdw>
                </a:effectLst>
              </a:rPr>
              <a:t>SIMULATION RESULTS</a:t>
            </a:r>
          </a:p>
        </p:txBody>
      </p:sp>
      <p:pic>
        <p:nvPicPr>
          <p:cNvPr id="91" name="mri.mov"/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2491271" y="1873645"/>
            <a:ext cx="8022258" cy="7454110"/>
          </a:xfrm>
          <a:prstGeom prst="rect">
            <a:avLst/>
          </a:prstGeom>
        </p:spPr>
      </p:pic>
      <p:pic>
        <p:nvPicPr>
          <p:cNvPr id="92" name="pasted-image.pdf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968137" y="8429287"/>
            <a:ext cx="3216346" cy="236078"/>
          </a:xfrm>
          <a:prstGeom prst="rect">
            <a:avLst/>
          </a:prstGeom>
          <a:ln w="12700">
            <a:miter lim="400000"/>
          </a:ln>
        </p:spPr>
      </p:pic>
      <p:pic>
        <p:nvPicPr>
          <p:cNvPr id="93" name="pasted-image.pdf"/>
          <p:cNvPicPr/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2940868" y="8866204"/>
            <a:ext cx="482601" cy="283630"/>
          </a:xfrm>
          <a:prstGeom prst="rect">
            <a:avLst/>
          </a:prstGeom>
          <a:ln w="12700">
            <a:miter lim="400000"/>
          </a:ln>
        </p:spPr>
      </p:pic>
      <p:pic>
        <p:nvPicPr>
          <p:cNvPr id="94" name="pasted-image.pdf"/>
          <p:cNvPicPr/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2987464" y="8912067"/>
            <a:ext cx="803078" cy="191903"/>
          </a:xfrm>
          <a:prstGeom prst="rect">
            <a:avLst/>
          </a:prstGeom>
          <a:ln w="12700">
            <a:miter lim="400000"/>
          </a:ln>
        </p:spPr>
      </p:pic>
      <p:sp>
        <p:nvSpPr>
          <p:cNvPr id="95" name="Shape 95"/>
          <p:cNvSpPr/>
          <p:nvPr/>
        </p:nvSpPr>
        <p:spPr>
          <a:xfrm>
            <a:off x="6991801" y="8531700"/>
            <a:ext cx="4105165" cy="175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l">
              <a:spcBef>
                <a:spcPts val="3200"/>
              </a:spcBef>
              <a:defRPr sz="3600" i="0">
                <a:solidFill>
                  <a:srgbClr val="000000"/>
                </a:solidFill>
              </a:defRPr>
            </a:lvl1pPr>
          </a:lstStyle>
          <a:p>
            <a:pPr lvl="0">
              <a:defRPr sz="1800">
                <a:effectLst/>
              </a:defRPr>
            </a:pPr>
            <a:r>
              <a:rPr sz="3600">
                <a:effectLst>
                  <a:outerShdw blurRad="25400" dist="25400" dir="5520000" rotWithShape="0">
                    <a:srgbClr val="FFFFFF">
                      <a:alpha val="71999"/>
                    </a:srgbClr>
                  </a:outerShdw>
                </a:effectLst>
              </a:rPr>
              <a:t>384x256x256 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0" fill="hold"/>
                                        <p:tgtEl>
                                          <p:spTgt spid="9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91"/>
                </p:tgtEl>
              </p:cMediaNode>
            </p:vide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New_Template5">
  <a:themeElements>
    <a:clrScheme name="New_Template5">
      <a:dk1>
        <a:srgbClr val="5E524C"/>
      </a:dk1>
      <a:lt1>
        <a:srgbClr val="12455E"/>
      </a:lt1>
      <a:dk2>
        <a:srgbClr val="615E5A"/>
      </a:dk2>
      <a:lt2>
        <a:srgbClr val="C8C1B8"/>
      </a:lt2>
      <a:accent1>
        <a:srgbClr val="899DBD"/>
      </a:accent1>
      <a:accent2>
        <a:srgbClr val="74A198"/>
      </a:accent2>
      <a:accent3>
        <a:srgbClr val="8A9759"/>
      </a:accent3>
      <a:accent4>
        <a:srgbClr val="CBA466"/>
      </a:accent4>
      <a:accent5>
        <a:srgbClr val="BB7B3F"/>
      </a:accent5>
      <a:accent6>
        <a:srgbClr val="BA6C5B"/>
      </a:accent6>
      <a:hlink>
        <a:srgbClr val="0000FF"/>
      </a:hlink>
      <a:folHlink>
        <a:srgbClr val="FF00FF"/>
      </a:folHlink>
    </a:clrScheme>
    <a:fontScheme name="New_Template5">
      <a:majorFont>
        <a:latin typeface="Avenir Next"/>
        <a:ea typeface="Avenir Next"/>
        <a:cs typeface="Avenir Next"/>
      </a:majorFont>
      <a:minorFont>
        <a:latin typeface="Avenir Next"/>
        <a:ea typeface="Avenir Next"/>
        <a:cs typeface="Avenir Next"/>
      </a:minorFont>
    </a:fontScheme>
    <a:fmtScheme name="New_Template5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760000" rotWithShape="0">
              <a:srgbClr val="FFFFFF">
                <a:alpha val="30000"/>
              </a:srgbClr>
            </a:outerShdw>
          </a:effectLst>
        </a:effectStyle>
        <a:effectStyle>
          <a:effectLst>
            <a:outerShdw blurRad="38100" dist="25400" dir="5760000" rotWithShape="0">
              <a:srgbClr val="FFFFFF">
                <a:alpha val="30000"/>
              </a:srgbClr>
            </a:outerShdw>
          </a:effectLst>
        </a:effectStyle>
        <a:effectStyle>
          <a:effectLst>
            <a:outerShdw blurRad="38100" dist="25400" dir="5760000" rotWithShape="0">
              <a:srgbClr val="FFFFFF">
                <a:alpha val="3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760000" rotWithShape="0">
            <a:srgbClr val="FFFFFF">
              <a:alpha val="3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3E3B39"/>
            </a:solidFill>
            <a:effectLst>
              <a:outerShdw blurRad="25400" dist="12700" dir="4920000" rotWithShape="0">
                <a:srgbClr val="FFFFFF">
                  <a:alpha val="50000"/>
                </a:srgbClr>
              </a:outerShdw>
            </a:effectLst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575451">
              <a:alpha val="90000"/>
            </a:srgbClr>
          </a:solidFill>
          <a:prstDash val="solid"/>
          <a:miter lim="400000"/>
        </a:ln>
        <a:effectLst>
          <a:outerShdw blurRad="25400" dist="25400" dir="5520000" rotWithShape="0">
            <a:srgbClr val="FFFFFF">
              <a:alpha val="72000"/>
            </a:srgbClr>
          </a:outerShdw>
        </a:effectLst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1" u="none" strike="noStrike" cap="none" spc="0" normalizeH="0" baseline="0">
            <a:ln>
              <a:noFill/>
            </a:ln>
            <a:solidFill>
              <a:srgbClr val="5E524C"/>
            </a:solidFill>
            <a:effectLst>
              <a:outerShdw blurRad="25400" dist="25400" dir="5520000" rotWithShape="0">
                <a:srgbClr val="FFFFFF">
                  <a:alpha val="71999"/>
                </a:srgbClr>
              </a:outerShdw>
            </a:effectLst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New_Template5">
  <a:themeElements>
    <a:clrScheme name="New_Template5">
      <a:dk1>
        <a:srgbClr val="000000"/>
      </a:dk1>
      <a:lt1>
        <a:srgbClr val="FFFFFF"/>
      </a:lt1>
      <a:dk2>
        <a:srgbClr val="615E5A"/>
      </a:dk2>
      <a:lt2>
        <a:srgbClr val="C8C1B8"/>
      </a:lt2>
      <a:accent1>
        <a:srgbClr val="899DBD"/>
      </a:accent1>
      <a:accent2>
        <a:srgbClr val="74A198"/>
      </a:accent2>
      <a:accent3>
        <a:srgbClr val="8A9759"/>
      </a:accent3>
      <a:accent4>
        <a:srgbClr val="CBA466"/>
      </a:accent4>
      <a:accent5>
        <a:srgbClr val="BB7B3F"/>
      </a:accent5>
      <a:accent6>
        <a:srgbClr val="BA6C5B"/>
      </a:accent6>
      <a:hlink>
        <a:srgbClr val="0000FF"/>
      </a:hlink>
      <a:folHlink>
        <a:srgbClr val="FF00FF"/>
      </a:folHlink>
    </a:clrScheme>
    <a:fontScheme name="New_Template5">
      <a:majorFont>
        <a:latin typeface="Avenir Next"/>
        <a:ea typeface="Avenir Next"/>
        <a:cs typeface="Avenir Next"/>
      </a:majorFont>
      <a:minorFont>
        <a:latin typeface="Avenir Next"/>
        <a:ea typeface="Avenir Next"/>
        <a:cs typeface="Avenir Next"/>
      </a:minorFont>
    </a:fontScheme>
    <a:fmtScheme name="New_Template5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760000" rotWithShape="0">
              <a:srgbClr val="FFFFFF">
                <a:alpha val="30000"/>
              </a:srgbClr>
            </a:outerShdw>
          </a:effectLst>
        </a:effectStyle>
        <a:effectStyle>
          <a:effectLst>
            <a:outerShdw blurRad="38100" dist="25400" dir="5760000" rotWithShape="0">
              <a:srgbClr val="FFFFFF">
                <a:alpha val="30000"/>
              </a:srgbClr>
            </a:outerShdw>
          </a:effectLst>
        </a:effectStyle>
        <a:effectStyle>
          <a:effectLst>
            <a:outerShdw blurRad="38100" dist="25400" dir="5760000" rotWithShape="0">
              <a:srgbClr val="FFFFFF">
                <a:alpha val="3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760000" rotWithShape="0">
            <a:srgbClr val="FFFFFF">
              <a:alpha val="3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3E3B39"/>
            </a:solidFill>
            <a:effectLst>
              <a:outerShdw blurRad="25400" dist="12700" dir="4920000" rotWithShape="0">
                <a:srgbClr val="FFFFFF">
                  <a:alpha val="50000"/>
                </a:srgbClr>
              </a:outerShdw>
            </a:effectLst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575451">
              <a:alpha val="90000"/>
            </a:srgbClr>
          </a:solidFill>
          <a:prstDash val="solid"/>
          <a:miter lim="400000"/>
        </a:ln>
        <a:effectLst>
          <a:outerShdw blurRad="25400" dist="25400" dir="5520000" rotWithShape="0">
            <a:srgbClr val="FFFFFF">
              <a:alpha val="72000"/>
            </a:srgbClr>
          </a:outerShdw>
        </a:effectLst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1" u="none" strike="noStrike" cap="none" spc="0" normalizeH="0" baseline="0">
            <a:ln>
              <a:noFill/>
            </a:ln>
            <a:solidFill>
              <a:srgbClr val="5E524C"/>
            </a:solidFill>
            <a:effectLst>
              <a:outerShdw blurRad="25400" dist="25400" dir="5520000" rotWithShape="0">
                <a:srgbClr val="FFFFFF">
                  <a:alpha val="71999"/>
                </a:srgbClr>
              </a:outerShdw>
            </a:effectLst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620</Words>
  <Application>Microsoft Macintosh PowerPoint</Application>
  <PresentationFormat>Custom</PresentationFormat>
  <Paragraphs>94</Paragraphs>
  <Slides>13</Slides>
  <Notes>11</Notes>
  <HiddenSlides>0</HiddenSlides>
  <MMClips>2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New_Template5</vt:lpstr>
      <vt:lpstr>Simulations of instabilities in Accretion disk Torus</vt:lpstr>
      <vt:lpstr>Accretion disks in astrophysics</vt:lpstr>
      <vt:lpstr>Tools for simulating accretion disk physics</vt:lpstr>
      <vt:lpstr>PowerPoint Presentation</vt:lpstr>
      <vt:lpstr>Simulation results</vt:lpstr>
      <vt:lpstr>Mode Growth analysis</vt:lpstr>
      <vt:lpstr>Magnetorotational instability (MRI)</vt:lpstr>
      <vt:lpstr>Run-away Instability</vt:lpstr>
      <vt:lpstr>SIMULATION RESULTS</vt:lpstr>
      <vt:lpstr>MRI Mode growth analysis</vt:lpstr>
      <vt:lpstr>Mass accretion rate history</vt:lpstr>
      <vt:lpstr>Summary</vt:lpstr>
      <vt:lpstr>Simulation setup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Simulations of instabilities in Accretion disk Torus</dc:title>
  <cp:lastModifiedBy>Doris Lee</cp:lastModifiedBy>
  <cp:revision>1</cp:revision>
  <dcterms:modified xsi:type="dcterms:W3CDTF">2015-08-02T16:05:53Z</dcterms:modified>
</cp:coreProperties>
</file>